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</p:sldIdLst>
  <p:sldSz cx="18288000" cy="10287000"/>
  <p:notesSz cx="6858000" cy="9144000"/>
  <p:embeddedFontLst>
    <p:embeddedFont>
      <p:font typeface="Droid Serif Bold Italics" charset="1" panose="02020800060500090200"/>
      <p:regular r:id="rId48"/>
    </p:embeddedFont>
    <p:embeddedFont>
      <p:font typeface="Roboto Condensed" charset="1" panose="02000000000000000000"/>
      <p:regular r:id="rId49"/>
    </p:embeddedFont>
    <p:embeddedFont>
      <p:font typeface="Roboto Bold Italics" charset="1" panose="02000000000000000000"/>
      <p:regular r:id="rId50"/>
    </p:embeddedFont>
    <p:embeddedFont>
      <p:font typeface="Droid Serif" charset="1" panose="02020600060500020200"/>
      <p:regular r:id="rId51"/>
    </p:embeddedFont>
    <p:embeddedFont>
      <p:font typeface="Roboto Bold" charset="1" panose="02000000000000000000"/>
      <p:regular r:id="rId52"/>
    </p:embeddedFont>
    <p:embeddedFont>
      <p:font typeface="Droid Serif Bold" charset="1" panose="02020800060500020200"/>
      <p:regular r:id="rId53"/>
    </p:embeddedFont>
    <p:embeddedFont>
      <p:font typeface="Comic Sans Bold" charset="1" panose="03000902030302020204"/>
      <p:regular r:id="rId54"/>
    </p:embeddedFont>
    <p:embeddedFont>
      <p:font typeface="Klein" charset="1" panose="02000503060000020004"/>
      <p:regular r:id="rId55"/>
    </p:embeddedFont>
    <p:embeddedFont>
      <p:font typeface="Comfortaa" charset="1" panose="00000500000000000000"/>
      <p:regular r:id="rId56"/>
    </p:embeddedFont>
    <p:embeddedFont>
      <p:font typeface="Comfortaa Bold" charset="1" panose="00000800000000000000"/>
      <p:regular r:id="rId57"/>
    </p:embeddedFont>
    <p:embeddedFont>
      <p:font typeface="Droid Serif Italics" charset="1" panose="02020600060500090200"/>
      <p:regular r:id="rId58"/>
    </p:embeddedFont>
    <p:embeddedFont>
      <p:font typeface="Roboto Condensed Bold" charset="1" panose="02000000000000000000"/>
      <p:regular r:id="rId59"/>
    </p:embeddedFont>
    <p:embeddedFont>
      <p:font typeface="Roboto Italics" charset="1" panose="02000000000000000000"/>
      <p:regular r:id="rId6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slides/slide35.xml" Type="http://schemas.openxmlformats.org/officeDocument/2006/relationships/slide"/><Relationship Id="rId41" Target="slides/slide36.xml" Type="http://schemas.openxmlformats.org/officeDocument/2006/relationships/slide"/><Relationship Id="rId42" Target="slides/slide37.xml" Type="http://schemas.openxmlformats.org/officeDocument/2006/relationships/slide"/><Relationship Id="rId43" Target="slides/slide38.xml" Type="http://schemas.openxmlformats.org/officeDocument/2006/relationships/slide"/><Relationship Id="rId44" Target="slides/slide39.xml" Type="http://schemas.openxmlformats.org/officeDocument/2006/relationships/slide"/><Relationship Id="rId45" Target="slides/slide40.xml" Type="http://schemas.openxmlformats.org/officeDocument/2006/relationships/slide"/><Relationship Id="rId46" Target="slides/slide41.xml" Type="http://schemas.openxmlformats.org/officeDocument/2006/relationships/slide"/><Relationship Id="rId47" Target="slides/slide42.xml" Type="http://schemas.openxmlformats.org/officeDocument/2006/relationships/slide"/><Relationship Id="rId48" Target="fonts/font48.fntdata" Type="http://schemas.openxmlformats.org/officeDocument/2006/relationships/font"/><Relationship Id="rId49" Target="fonts/font49.fntdata" Type="http://schemas.openxmlformats.org/officeDocument/2006/relationships/font"/><Relationship Id="rId5" Target="tableStyles.xml" Type="http://schemas.openxmlformats.org/officeDocument/2006/relationships/tableStyles"/><Relationship Id="rId50" Target="fonts/font50.fntdata" Type="http://schemas.openxmlformats.org/officeDocument/2006/relationships/font"/><Relationship Id="rId51" Target="fonts/font51.fntdata" Type="http://schemas.openxmlformats.org/officeDocument/2006/relationships/font"/><Relationship Id="rId52" Target="fonts/font52.fntdata" Type="http://schemas.openxmlformats.org/officeDocument/2006/relationships/font"/><Relationship Id="rId53" Target="fonts/font53.fntdata" Type="http://schemas.openxmlformats.org/officeDocument/2006/relationships/font"/><Relationship Id="rId54" Target="fonts/font54.fntdata" Type="http://schemas.openxmlformats.org/officeDocument/2006/relationships/font"/><Relationship Id="rId55" Target="fonts/font55.fntdata" Type="http://schemas.openxmlformats.org/officeDocument/2006/relationships/font"/><Relationship Id="rId56" Target="fonts/font56.fntdata" Type="http://schemas.openxmlformats.org/officeDocument/2006/relationships/font"/><Relationship Id="rId57" Target="fonts/font57.fntdata" Type="http://schemas.openxmlformats.org/officeDocument/2006/relationships/font"/><Relationship Id="rId58" Target="fonts/font58.fntdata" Type="http://schemas.openxmlformats.org/officeDocument/2006/relationships/font"/><Relationship Id="rId59" Target="fonts/font59.fntdata" Type="http://schemas.openxmlformats.org/officeDocument/2006/relationships/font"/><Relationship Id="rId6" Target="slides/slide1.xml" Type="http://schemas.openxmlformats.org/officeDocument/2006/relationships/slide"/><Relationship Id="rId60" Target="fonts/font60.fntdata" Type="http://schemas.openxmlformats.org/officeDocument/2006/relationships/font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7.png" Type="http://schemas.openxmlformats.org/officeDocument/2006/relationships/image"/><Relationship Id="rId3" Target="../media/image38.png" Type="http://schemas.openxmlformats.org/officeDocument/2006/relationships/image"/><Relationship Id="rId4" Target="../media/image3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0.png" Type="http://schemas.openxmlformats.org/officeDocument/2006/relationships/image"/><Relationship Id="rId3" Target="../media/image41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2.png" Type="http://schemas.openxmlformats.org/officeDocument/2006/relationships/image"/><Relationship Id="rId3" Target="../media/image43.png" Type="http://schemas.openxmlformats.org/officeDocument/2006/relationships/image"/><Relationship Id="rId4" Target="../media/image44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5.png" Type="http://schemas.openxmlformats.org/officeDocument/2006/relationships/image"/><Relationship Id="rId3" Target="../media/image46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7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4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1.png" Type="http://schemas.openxmlformats.org/officeDocument/2006/relationships/image"/><Relationship Id="rId3" Target="../media/image5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jpe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4.png" Type="http://schemas.openxmlformats.org/officeDocument/2006/relationships/image"/><Relationship Id="rId3" Target="../media/image53.png" Type="http://schemas.openxmlformats.org/officeDocument/2006/relationships/image"/><Relationship Id="rId4" Target="../media/image55.png" Type="http://schemas.openxmlformats.org/officeDocument/2006/relationships/image"/><Relationship Id="rId5" Target="../media/image56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4.png" Type="http://schemas.openxmlformats.org/officeDocument/2006/relationships/image"/><Relationship Id="rId11" Target="../media/image65.svg" Type="http://schemas.openxmlformats.org/officeDocument/2006/relationships/image"/><Relationship Id="rId12" Target="../media/image66.png" Type="http://schemas.openxmlformats.org/officeDocument/2006/relationships/image"/><Relationship Id="rId13" Target="../media/image67.svg" Type="http://schemas.openxmlformats.org/officeDocument/2006/relationships/image"/><Relationship Id="rId14" Target="../media/image68.png" Type="http://schemas.openxmlformats.org/officeDocument/2006/relationships/image"/><Relationship Id="rId15" Target="../media/image69.svg" Type="http://schemas.openxmlformats.org/officeDocument/2006/relationships/image"/><Relationship Id="rId2" Target="../media/image53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59.png" Type="http://schemas.openxmlformats.org/officeDocument/2006/relationships/image"/><Relationship Id="rId6" Target="../media/image60.png" Type="http://schemas.openxmlformats.org/officeDocument/2006/relationships/image"/><Relationship Id="rId7" Target="../media/image61.svg" Type="http://schemas.openxmlformats.org/officeDocument/2006/relationships/image"/><Relationship Id="rId8" Target="../media/image62.png" Type="http://schemas.openxmlformats.org/officeDocument/2006/relationships/image"/><Relationship Id="rId9" Target="../media/image6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70.png" Type="http://schemas.openxmlformats.org/officeDocument/2006/relationships/image"/><Relationship Id="rId4" Target="../media/image71.svg" Type="http://schemas.openxmlformats.org/officeDocument/2006/relationships/image"/><Relationship Id="rId5" Target="../media/image72.png" Type="http://schemas.openxmlformats.org/officeDocument/2006/relationships/image"/><Relationship Id="rId6" Target="../media/image73.png" Type="http://schemas.openxmlformats.org/officeDocument/2006/relationships/image"/><Relationship Id="rId7" Target="../media/image74.sv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75.png" Type="http://schemas.openxmlformats.org/officeDocument/2006/relationships/image"/><Relationship Id="rId4" Target="../media/image76.svg" Type="http://schemas.openxmlformats.org/officeDocument/2006/relationships/image"/><Relationship Id="rId5" Target="../media/image77.png" Type="http://schemas.openxmlformats.org/officeDocument/2006/relationships/image"/><Relationship Id="rId6" Target="../media/image78.svg" Type="http://schemas.openxmlformats.org/officeDocument/2006/relationships/image"/><Relationship Id="rId7" Target="../media/image7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3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2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3.png" Type="http://schemas.openxmlformats.org/officeDocument/2006/relationships/image"/><Relationship Id="rId3" Target="../media/image84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5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8.svg" Type="http://schemas.openxmlformats.org/officeDocument/2006/relationships/image"/><Relationship Id="rId4" Target="../media/image9.jpeg" Type="http://schemas.openxmlformats.org/officeDocument/2006/relationships/image"/><Relationship Id="rId5" Target="../media/image10.png" Type="http://schemas.openxmlformats.org/officeDocument/2006/relationships/image"/><Relationship Id="rId6" Target="../media/image11.png" Type="http://schemas.openxmlformats.org/officeDocument/2006/relationships/image"/><Relationship Id="rId7" Target="../media/image12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7.png" Type="http://schemas.openxmlformats.org/officeDocument/2006/relationships/image"/><Relationship Id="rId3" Target="../media/image88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9.pn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0.png" Type="http://schemas.openxmlformats.org/officeDocument/2006/relationships/image"/><Relationship Id="rId3" Target="../media/image91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2.png" Type="http://schemas.openxmlformats.org/officeDocument/2006/relationships/image"/></Relationships>
</file>

<file path=ppt/slides/_rels/slide3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3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3.png" Type="http://schemas.openxmlformats.org/officeDocument/2006/relationships/image"/><Relationship Id="rId3" Target="../media/image94.png" Type="http://schemas.openxmlformats.org/officeDocument/2006/relationships/image"/></Relationships>
</file>

<file path=ppt/slides/_rels/slide3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5.png" Type="http://schemas.openxmlformats.org/officeDocument/2006/relationships/image"/></Relationships>
</file>

<file path=ppt/slides/_rels/slide3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6.png" Type="http://schemas.openxmlformats.org/officeDocument/2006/relationships/image"/><Relationship Id="rId3" Target="../media/image97.png" Type="http://schemas.openxmlformats.org/officeDocument/2006/relationships/image"/></Relationships>
</file>

<file path=ppt/slides/_rels/slide3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4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8.png" Type="http://schemas.openxmlformats.org/officeDocument/2006/relationships/image"/><Relationship Id="rId3" Target="../media/image99.png" Type="http://schemas.openxmlformats.org/officeDocument/2006/relationships/image"/></Relationships>
</file>

<file path=ppt/slides/_rels/slide4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0.jpeg" Type="http://schemas.openxmlformats.org/officeDocument/2006/relationships/image"/><Relationship Id="rId3" Target="../media/image101.png" Type="http://schemas.openxmlformats.org/officeDocument/2006/relationships/image"/><Relationship Id="rId4" Target="../media/image102.svg" Type="http://schemas.openxmlformats.org/officeDocument/2006/relationships/image"/><Relationship Id="rId5" Target="../media/image2.png" Type="http://schemas.openxmlformats.org/officeDocument/2006/relationships/image"/><Relationship Id="rId6" Target="../media/image3.sv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4.svg" Type="http://schemas.openxmlformats.org/officeDocument/2006/relationships/image"/><Relationship Id="rId2" Target="../media/image16.jpeg" Type="http://schemas.openxmlformats.org/officeDocument/2006/relationships/image"/><Relationship Id="rId3" Target="../media/image17.png" Type="http://schemas.openxmlformats.org/officeDocument/2006/relationships/image"/><Relationship Id="rId4" Target="../media/image18.svg" Type="http://schemas.openxmlformats.org/officeDocument/2006/relationships/image"/><Relationship Id="rId5" Target="../media/image19.png" Type="http://schemas.openxmlformats.org/officeDocument/2006/relationships/image"/><Relationship Id="rId6" Target="../media/image20.svg" Type="http://schemas.openxmlformats.org/officeDocument/2006/relationships/image"/><Relationship Id="rId7" Target="../media/image21.png" Type="http://schemas.openxmlformats.org/officeDocument/2006/relationships/image"/><Relationship Id="rId8" Target="../media/image22.svg" Type="http://schemas.openxmlformats.org/officeDocument/2006/relationships/image"/><Relationship Id="rId9" Target="../media/image23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Relationship Id="rId6" Target="../media/image30.jpeg" Type="http://schemas.openxmlformats.org/officeDocument/2006/relationships/image"/><Relationship Id="rId7" Target="../media/image31.jpeg" Type="http://schemas.openxmlformats.org/officeDocument/2006/relationships/image"/><Relationship Id="rId8" Target="../media/image32.jpe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Relationship Id="rId3" Target="../media/image34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9258300"/>
            <a:chOff x="0" y="0"/>
            <a:chExt cx="24384000" cy="1234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12344400"/>
            </a:xfrm>
            <a:custGeom>
              <a:avLst/>
              <a:gdLst/>
              <a:ahLst/>
              <a:cxnLst/>
              <a:rect r="r" b="b" t="t" l="l"/>
              <a:pathLst>
                <a:path h="12344400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12344400"/>
                  </a:lnTo>
                  <a:lnTo>
                    <a:pt x="0" y="12344400"/>
                  </a:lnTo>
                  <a:close/>
                </a:path>
              </a:pathLst>
            </a:custGeom>
            <a:blipFill>
              <a:blip r:embed="rId2"/>
              <a:stretch>
                <a:fillRect l="0" t="-15843" r="0" b="-15843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97546" y="4321272"/>
            <a:ext cx="538391" cy="536433"/>
          </a:xfrm>
          <a:custGeom>
            <a:avLst/>
            <a:gdLst/>
            <a:ahLst/>
            <a:cxnLst/>
            <a:rect r="r" b="b" t="t" l="l"/>
            <a:pathLst>
              <a:path h="536433" w="538391">
                <a:moveTo>
                  <a:pt x="0" y="0"/>
                </a:moveTo>
                <a:lnTo>
                  <a:pt x="538391" y="0"/>
                </a:lnTo>
                <a:lnTo>
                  <a:pt x="538391" y="536433"/>
                </a:lnTo>
                <a:lnTo>
                  <a:pt x="0" y="53643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-182" r="0" b="-182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8819773"/>
            <a:ext cx="18288000" cy="1467227"/>
          </a:xfrm>
          <a:custGeom>
            <a:avLst/>
            <a:gdLst/>
            <a:ahLst/>
            <a:cxnLst/>
            <a:rect r="r" b="b" t="t" l="l"/>
            <a:pathLst>
              <a:path h="1467227" w="18288000">
                <a:moveTo>
                  <a:pt x="0" y="0"/>
                </a:moveTo>
                <a:lnTo>
                  <a:pt x="18288000" y="0"/>
                </a:lnTo>
                <a:lnTo>
                  <a:pt x="18288000" y="1467227"/>
                </a:lnTo>
                <a:lnTo>
                  <a:pt x="0" y="146722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956426" y="2839142"/>
            <a:ext cx="9269417" cy="121873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49"/>
              </a:lnSpc>
            </a:pPr>
            <a:r>
              <a:rPr lang="en-US" b="true" sz="6392" i="true" spc="5">
                <a:solidFill>
                  <a:srgbClr val="FBF5E9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Projet HDDL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97546" y="9515212"/>
            <a:ext cx="4634709" cy="59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2799" spc="139">
                <a:solidFill>
                  <a:srgbClr val="FBF5E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5 ModIA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56426" y="4149822"/>
            <a:ext cx="8194096" cy="12710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50"/>
              </a:lnSpc>
            </a:pPr>
            <a:r>
              <a:rPr lang="en-US" b="true" sz="3298" i="true" spc="467">
                <a:solidFill>
                  <a:srgbClr val="FBF5E9"/>
                </a:solidFill>
                <a:latin typeface="Roboto Bold Italics"/>
                <a:ea typeface="Roboto Bold Italics"/>
                <a:cs typeface="Roboto Bold Italics"/>
                <a:sym typeface="Roboto Bold Italics"/>
              </a:rPr>
              <a:t>Linda CHIKHAOUI, Victor LIN, Emeline CASTELLO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5598654" y="9515212"/>
            <a:ext cx="4634709" cy="59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0"/>
              </a:lnSpc>
            </a:pPr>
            <a:r>
              <a:rPr lang="en-US" sz="2799" spc="139">
                <a:solidFill>
                  <a:srgbClr val="FBF5E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15/ 12/ 2025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9039" y="2154223"/>
            <a:ext cx="7246548" cy="5281312"/>
            <a:chOff x="0" y="0"/>
            <a:chExt cx="9662064" cy="70417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662033" cy="7041769"/>
            </a:xfrm>
            <a:custGeom>
              <a:avLst/>
              <a:gdLst/>
              <a:ahLst/>
              <a:cxnLst/>
              <a:rect r="r" b="b" t="t" l="l"/>
              <a:pathLst>
                <a:path h="7041769" w="9662033">
                  <a:moveTo>
                    <a:pt x="0" y="0"/>
                  </a:moveTo>
                  <a:lnTo>
                    <a:pt x="9662033" y="0"/>
                  </a:lnTo>
                  <a:lnTo>
                    <a:pt x="9662033" y="7041769"/>
                  </a:lnTo>
                  <a:lnTo>
                    <a:pt x="0" y="704176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840" r="0" b="-183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512482" y="1675399"/>
            <a:ext cx="6154625" cy="5760136"/>
            <a:chOff x="0" y="0"/>
            <a:chExt cx="8206167" cy="768018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6105" cy="7680198"/>
            </a:xfrm>
            <a:custGeom>
              <a:avLst/>
              <a:gdLst/>
              <a:ahLst/>
              <a:cxnLst/>
              <a:rect r="r" b="b" t="t" l="l"/>
              <a:pathLst>
                <a:path h="7680198" w="8206105">
                  <a:moveTo>
                    <a:pt x="0" y="0"/>
                  </a:moveTo>
                  <a:lnTo>
                    <a:pt x="8206105" y="0"/>
                  </a:lnTo>
                  <a:lnTo>
                    <a:pt x="8206105" y="7680198"/>
                  </a:lnTo>
                  <a:lnTo>
                    <a:pt x="0" y="76801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045" r="0" b="-1045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7781" y="994085"/>
            <a:ext cx="14057315" cy="61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654" indent="-223218" lvl="2">
              <a:lnSpc>
                <a:spcPts val="4218"/>
              </a:lnSpc>
              <a:buFont typeface="Arial"/>
              <a:buChar char="⚬"/>
            </a:pPr>
            <a:r>
              <a:rPr lang="en-US" b="true" sz="2928" spc="1">
                <a:solidFill>
                  <a:srgbClr val="6B5437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Fine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352" y="291330"/>
            <a:ext cx="990493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spc="3">
                <a:solidFill>
                  <a:srgbClr val="A68A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Tâche de prétexte 1 : Colorization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40704" y="7891376"/>
            <a:ext cx="4498181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200" spc="3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Accuracy Test</a:t>
            </a:r>
            <a:r>
              <a:rPr lang="en-US" sz="32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47.94%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4513" y="7891376"/>
            <a:ext cx="5524341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200" spc="3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Training Accuracy </a:t>
            </a:r>
            <a:r>
              <a:rPr lang="en-US" sz="32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47.46%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7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9087" y="5023199"/>
            <a:ext cx="6590789" cy="2521138"/>
            <a:chOff x="0" y="0"/>
            <a:chExt cx="8787719" cy="33615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87765" cy="3361563"/>
            </a:xfrm>
            <a:custGeom>
              <a:avLst/>
              <a:gdLst/>
              <a:ahLst/>
              <a:cxnLst/>
              <a:rect r="r" b="b" t="t" l="l"/>
              <a:pathLst>
                <a:path h="3361563" w="8787765">
                  <a:moveTo>
                    <a:pt x="0" y="0"/>
                  </a:moveTo>
                  <a:lnTo>
                    <a:pt x="8787765" y="0"/>
                  </a:lnTo>
                  <a:lnTo>
                    <a:pt x="8787765" y="3361563"/>
                  </a:lnTo>
                  <a:lnTo>
                    <a:pt x="0" y="336156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04670" r="0" b="-204668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30815" y="2159752"/>
            <a:ext cx="7125983" cy="5384585"/>
            <a:chOff x="0" y="0"/>
            <a:chExt cx="9501311" cy="717944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01251" cy="7179437"/>
            </a:xfrm>
            <a:custGeom>
              <a:avLst/>
              <a:gdLst/>
              <a:ahLst/>
              <a:cxnLst/>
              <a:rect r="r" b="b" t="t" l="l"/>
              <a:pathLst>
                <a:path h="7179437" w="9501251">
                  <a:moveTo>
                    <a:pt x="0" y="0"/>
                  </a:moveTo>
                  <a:lnTo>
                    <a:pt x="9501251" y="0"/>
                  </a:lnTo>
                  <a:lnTo>
                    <a:pt x="9501251" y="7179437"/>
                  </a:lnTo>
                  <a:lnTo>
                    <a:pt x="0" y="717943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289087" y="2237930"/>
            <a:ext cx="6642114" cy="2410275"/>
            <a:chOff x="0" y="0"/>
            <a:chExt cx="8856152" cy="32137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856091" cy="3213735"/>
            </a:xfrm>
            <a:custGeom>
              <a:avLst/>
              <a:gdLst/>
              <a:ahLst/>
              <a:cxnLst/>
              <a:rect r="r" b="b" t="t" l="l"/>
              <a:pathLst>
                <a:path h="3213735" w="8856091">
                  <a:moveTo>
                    <a:pt x="0" y="0"/>
                  </a:moveTo>
                  <a:lnTo>
                    <a:pt x="8856091" y="0"/>
                  </a:lnTo>
                  <a:lnTo>
                    <a:pt x="8856091" y="3213735"/>
                  </a:lnTo>
                  <a:lnTo>
                    <a:pt x="0" y="321373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18458" r="0" b="-21845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6352" y="291330"/>
            <a:ext cx="7977221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spc="3">
                <a:solidFill>
                  <a:srgbClr val="A68A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Tâche de prétexte  2 : Inpainting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631111" y="7728883"/>
            <a:ext cx="6486962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Évolution de la perte d’entraînement sur 30 époques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0688001" y="7709833"/>
            <a:ext cx="6486962" cy="90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400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Résultats de la tâche de prétexte de Inpainting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8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50003" y="1981111"/>
            <a:ext cx="7531913" cy="5590674"/>
            <a:chOff x="0" y="0"/>
            <a:chExt cx="10042551" cy="745423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042525" cy="7454265"/>
            </a:xfrm>
            <a:custGeom>
              <a:avLst/>
              <a:gdLst/>
              <a:ahLst/>
              <a:cxnLst/>
              <a:rect r="r" b="b" t="t" l="l"/>
              <a:pathLst>
                <a:path h="7454265" w="10042525">
                  <a:moveTo>
                    <a:pt x="0" y="0"/>
                  </a:moveTo>
                  <a:lnTo>
                    <a:pt x="10042525" y="0"/>
                  </a:lnTo>
                  <a:lnTo>
                    <a:pt x="10042525" y="7454265"/>
                  </a:lnTo>
                  <a:lnTo>
                    <a:pt x="0" y="74542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00" r="0" b="-89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331288" y="1794427"/>
            <a:ext cx="6191573" cy="5777357"/>
            <a:chOff x="0" y="0"/>
            <a:chExt cx="8255431" cy="770314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55381" cy="7703185"/>
            </a:xfrm>
            <a:custGeom>
              <a:avLst/>
              <a:gdLst/>
              <a:ahLst/>
              <a:cxnLst/>
              <a:rect r="r" b="b" t="t" l="l"/>
              <a:pathLst>
                <a:path h="7703185" w="8255381">
                  <a:moveTo>
                    <a:pt x="0" y="0"/>
                  </a:moveTo>
                  <a:lnTo>
                    <a:pt x="8255381" y="0"/>
                  </a:lnTo>
                  <a:lnTo>
                    <a:pt x="8255381" y="7703185"/>
                  </a:lnTo>
                  <a:lnTo>
                    <a:pt x="0" y="770318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836" r="0" b="-83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7781" y="994085"/>
            <a:ext cx="14057315" cy="61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654" indent="-223218" lvl="2">
              <a:lnSpc>
                <a:spcPts val="4218"/>
              </a:lnSpc>
              <a:buFont typeface="Arial"/>
              <a:buChar char="⚬"/>
            </a:pPr>
            <a:r>
              <a:rPr lang="en-US" b="true" sz="2928" spc="1">
                <a:solidFill>
                  <a:srgbClr val="6B5437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Fine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352" y="291330"/>
            <a:ext cx="990493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spc="3">
                <a:solidFill>
                  <a:srgbClr val="A68A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Tâche de prétexte 2 : Inpainting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40704" y="7891376"/>
            <a:ext cx="4498181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200" spc="3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Accuracy Test</a:t>
            </a:r>
            <a:r>
              <a:rPr lang="en-US" sz="32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45.36%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4513" y="7891376"/>
            <a:ext cx="5524341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200" spc="3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Training Accuracy </a:t>
            </a:r>
            <a:r>
              <a:rPr lang="en-US" sz="32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42.88%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9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473783" y="4659188"/>
            <a:ext cx="6554234" cy="2441519"/>
            <a:chOff x="0" y="0"/>
            <a:chExt cx="8738979" cy="325535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738997" cy="3255391"/>
            </a:xfrm>
            <a:custGeom>
              <a:avLst/>
              <a:gdLst/>
              <a:ahLst/>
              <a:cxnLst/>
              <a:rect r="r" b="b" t="t" l="l"/>
              <a:pathLst>
                <a:path h="3255391" w="8738997">
                  <a:moveTo>
                    <a:pt x="0" y="0"/>
                  </a:moveTo>
                  <a:lnTo>
                    <a:pt x="8738997" y="0"/>
                  </a:lnTo>
                  <a:lnTo>
                    <a:pt x="8738997" y="3255391"/>
                  </a:lnTo>
                  <a:lnTo>
                    <a:pt x="0" y="32553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1517" r="0" b="-211516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577112" y="1630992"/>
            <a:ext cx="7193250" cy="5600690"/>
            <a:chOff x="0" y="0"/>
            <a:chExt cx="9591000" cy="746758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591040" cy="7467600"/>
            </a:xfrm>
            <a:custGeom>
              <a:avLst/>
              <a:gdLst/>
              <a:ahLst/>
              <a:cxnLst/>
              <a:rect r="r" b="b" t="t" l="l"/>
              <a:pathLst>
                <a:path h="7467600" w="9591040">
                  <a:moveTo>
                    <a:pt x="0" y="0"/>
                  </a:moveTo>
                  <a:lnTo>
                    <a:pt x="9591040" y="0"/>
                  </a:lnTo>
                  <a:lnTo>
                    <a:pt x="9591040" y="7467600"/>
                  </a:lnTo>
                  <a:lnTo>
                    <a:pt x="0" y="74676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520" t="0" r="-1519" b="0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399127" y="1770278"/>
            <a:ext cx="6703547" cy="2661059"/>
            <a:chOff x="0" y="0"/>
            <a:chExt cx="8938063" cy="354807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938006" cy="3548126"/>
            </a:xfrm>
            <a:custGeom>
              <a:avLst/>
              <a:gdLst/>
              <a:ahLst/>
              <a:cxnLst/>
              <a:rect r="r" b="b" t="t" l="l"/>
              <a:pathLst>
                <a:path h="3548126" w="8938006">
                  <a:moveTo>
                    <a:pt x="0" y="0"/>
                  </a:moveTo>
                  <a:lnTo>
                    <a:pt x="8938006" y="0"/>
                  </a:lnTo>
                  <a:lnTo>
                    <a:pt x="8938006" y="3548126"/>
                  </a:lnTo>
                  <a:lnTo>
                    <a:pt x="0" y="354812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195407" r="0" b="-195406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26352" y="291330"/>
            <a:ext cx="11145904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spc="3">
                <a:solidFill>
                  <a:srgbClr val="A68A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Tâche de prétexte  3 : Masked Autoencoder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772338" y="7403299"/>
            <a:ext cx="6486962" cy="99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Résultats de la tâche de prétexte de masquage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064847" y="7403581"/>
            <a:ext cx="6486962" cy="885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Évolution de la perte d’entraînement sur 30 époques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10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0478" y="2221448"/>
            <a:ext cx="7177461" cy="5440321"/>
            <a:chOff x="0" y="0"/>
            <a:chExt cx="9569948" cy="7253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69958" cy="7253732"/>
            </a:xfrm>
            <a:custGeom>
              <a:avLst/>
              <a:gdLst/>
              <a:ahLst/>
              <a:cxnLst/>
              <a:rect r="r" b="b" t="t" l="l"/>
              <a:pathLst>
                <a:path h="7253732" w="9569958">
                  <a:moveTo>
                    <a:pt x="0" y="0"/>
                  </a:moveTo>
                  <a:lnTo>
                    <a:pt x="9569958" y="0"/>
                  </a:lnTo>
                  <a:lnTo>
                    <a:pt x="9569958" y="7253732"/>
                  </a:lnTo>
                  <a:lnTo>
                    <a:pt x="0" y="725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909" r="0" b="-909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494008" y="2221448"/>
            <a:ext cx="6191573" cy="5440321"/>
            <a:chOff x="0" y="0"/>
            <a:chExt cx="8255431" cy="7253761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55381" cy="7253732"/>
            </a:xfrm>
            <a:custGeom>
              <a:avLst/>
              <a:gdLst/>
              <a:ahLst/>
              <a:cxnLst/>
              <a:rect r="r" b="b" t="t" l="l"/>
              <a:pathLst>
                <a:path h="7253732" w="8255381">
                  <a:moveTo>
                    <a:pt x="0" y="0"/>
                  </a:moveTo>
                  <a:lnTo>
                    <a:pt x="8255381" y="0"/>
                  </a:lnTo>
                  <a:lnTo>
                    <a:pt x="8255381" y="7253732"/>
                  </a:lnTo>
                  <a:lnTo>
                    <a:pt x="0" y="72537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986" r="0" b="-3986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787781" y="994085"/>
            <a:ext cx="14057315" cy="615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69654" indent="-223218" lvl="2">
              <a:lnSpc>
                <a:spcPts val="4218"/>
              </a:lnSpc>
              <a:buFont typeface="Arial"/>
              <a:buChar char="⚬"/>
            </a:pPr>
            <a:r>
              <a:rPr lang="en-US" b="true" sz="2928" spc="1">
                <a:solidFill>
                  <a:srgbClr val="6B5437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Fine 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26352" y="291330"/>
            <a:ext cx="990493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spc="3">
                <a:solidFill>
                  <a:srgbClr val="A68A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Tâche de prétexte 3 : Masked Autoencoder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341022" y="7891376"/>
            <a:ext cx="4497546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200" spc="3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Accuracy Test</a:t>
            </a:r>
            <a:r>
              <a:rPr lang="en-US" sz="32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46.91%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84513" y="7891376"/>
            <a:ext cx="5524341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b="true" sz="3200" spc="3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Training Accuracy </a:t>
            </a:r>
            <a:r>
              <a:rPr lang="en-US" sz="32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40.57%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7569565" y="9622265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11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896080" y="1851884"/>
            <a:ext cx="10856719" cy="6907588"/>
            <a:chOff x="0" y="0"/>
            <a:chExt cx="14475625" cy="921011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475588" cy="9210167"/>
            </a:xfrm>
            <a:custGeom>
              <a:avLst/>
              <a:gdLst/>
              <a:ahLst/>
              <a:cxnLst/>
              <a:rect r="r" b="b" t="t" l="l"/>
              <a:pathLst>
                <a:path h="9210167" w="14475588">
                  <a:moveTo>
                    <a:pt x="0" y="0"/>
                  </a:moveTo>
                  <a:lnTo>
                    <a:pt x="14475588" y="0"/>
                  </a:lnTo>
                  <a:lnTo>
                    <a:pt x="14475588" y="9210167"/>
                  </a:lnTo>
                  <a:lnTo>
                    <a:pt x="0" y="92101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2" r="0" b="-3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18559"/>
            <a:ext cx="947137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CNN Fine-Tuning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557" y="1155858"/>
            <a:ext cx="448272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i="true" spc="3">
                <a:solidFill>
                  <a:srgbClr val="A68A69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VGG16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12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331771" y="2850587"/>
            <a:ext cx="6331199" cy="47768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922"/>
              </a:lnSpc>
            </a:pP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Empilement de petites convolutions 3×3 + ReLU</a:t>
            </a:r>
          </a:p>
          <a:p>
            <a:pPr algn="l">
              <a:lnSpc>
                <a:spcPts val="2922"/>
              </a:lnSpc>
            </a:pPr>
          </a:p>
          <a:p>
            <a:pPr algn="l">
              <a:lnSpc>
                <a:spcPts val="2922"/>
              </a:lnSpc>
            </a:pP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Architecture régulière : blocs convolutionnels + max pooling → réduciton progressive de la résolution</a:t>
            </a:r>
          </a:p>
          <a:p>
            <a:pPr algn="l">
              <a:lnSpc>
                <a:spcPts val="2922"/>
              </a:lnSpc>
            </a:pPr>
          </a:p>
          <a:p>
            <a:pPr algn="l">
              <a:lnSpc>
                <a:spcPts val="2922"/>
              </a:lnSpc>
            </a:pP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Profondeur croissante : canaux croissants</a:t>
            </a:r>
          </a:p>
          <a:p>
            <a:pPr algn="l">
              <a:lnSpc>
                <a:spcPts val="2922"/>
              </a:lnSpc>
            </a:pPr>
          </a:p>
          <a:p>
            <a:pPr algn="l">
              <a:lnSpc>
                <a:spcPts val="2922"/>
              </a:lnSpc>
            </a:pP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Extraction de features grossières au début et fines à la fin</a:t>
            </a:r>
          </a:p>
          <a:p>
            <a:pPr algn="l">
              <a:lnSpc>
                <a:spcPts val="2922"/>
              </a:lnSpc>
            </a:pPr>
          </a:p>
          <a:p>
            <a:pPr algn="l">
              <a:lnSpc>
                <a:spcPts val="2922"/>
              </a:lnSpc>
            </a:pP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Fully connected à la fin</a:t>
            </a:r>
          </a:p>
          <a:p>
            <a:pPr algn="l">
              <a:lnSpc>
                <a:spcPts val="2922"/>
              </a:lnSpc>
            </a:pPr>
          </a:p>
          <a:p>
            <a:pPr algn="l">
              <a:lnSpc>
                <a:spcPts val="2922"/>
              </a:lnSpc>
            </a:pPr>
            <a:r>
              <a:rPr lang="en-US" b="true" sz="2029" spc="2">
                <a:solidFill>
                  <a:srgbClr val="6B543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Avantage :</a:t>
            </a: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backbone efficace</a:t>
            </a:r>
          </a:p>
          <a:p>
            <a:pPr algn="l">
              <a:lnSpc>
                <a:spcPts val="2922"/>
              </a:lnSpc>
            </a:pPr>
            <a:r>
              <a:rPr lang="en-US" b="true" sz="2029" spc="2">
                <a:solidFill>
                  <a:srgbClr val="6B5437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Inconvénient </a:t>
            </a:r>
            <a:r>
              <a:rPr lang="en-US" sz="20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modèle simple mais lourd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080959" y="8801100"/>
            <a:ext cx="648696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Architecture de VGG16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61513" y="3208866"/>
            <a:ext cx="6191573" cy="5874057"/>
            <a:chOff x="0" y="0"/>
            <a:chExt cx="8255431" cy="7832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5381" cy="7832090"/>
            </a:xfrm>
            <a:custGeom>
              <a:avLst/>
              <a:gdLst/>
              <a:ahLst/>
              <a:cxnLst/>
              <a:rect r="r" b="b" t="t" l="l"/>
              <a:pathLst>
                <a:path h="7832090" w="8255381">
                  <a:moveTo>
                    <a:pt x="0" y="0"/>
                  </a:moveTo>
                  <a:lnTo>
                    <a:pt x="8255381" y="0"/>
                  </a:lnTo>
                  <a:lnTo>
                    <a:pt x="8255381" y="7832090"/>
                  </a:lnTo>
                  <a:lnTo>
                    <a:pt x="0" y="7832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293673" y="3151653"/>
            <a:ext cx="11301259" cy="3983694"/>
            <a:chOff x="0" y="0"/>
            <a:chExt cx="15068345" cy="531159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068296" cy="5311648"/>
            </a:xfrm>
            <a:custGeom>
              <a:avLst/>
              <a:gdLst/>
              <a:ahLst/>
              <a:cxnLst/>
              <a:rect r="r" b="b" t="t" l="l"/>
              <a:pathLst>
                <a:path h="5311648" w="15068296">
                  <a:moveTo>
                    <a:pt x="0" y="0"/>
                  </a:moveTo>
                  <a:lnTo>
                    <a:pt x="15068296" y="0"/>
                  </a:lnTo>
                  <a:lnTo>
                    <a:pt x="15068296" y="5311648"/>
                  </a:lnTo>
                  <a:lnTo>
                    <a:pt x="0" y="5311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38" r="0" b="-37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4597" y="218559"/>
            <a:ext cx="947137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CNN Fine-Tuning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557" y="1155858"/>
            <a:ext cx="448272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i="true" spc="3">
                <a:solidFill>
                  <a:srgbClr val="A68A69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VGG16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269614" y="1582849"/>
            <a:ext cx="12359065" cy="4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2400" i="true" spc="2">
                <a:solidFill>
                  <a:srgbClr val="493E3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Fine-tuning complet avec early stop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13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700822" y="2328847"/>
            <a:ext cx="648696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499" spc="2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Evolution des losses et accuracies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790554" y="2427272"/>
            <a:ext cx="633349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499" spc="2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Global Accuracy Score sur Test </a:t>
            </a:r>
            <a:r>
              <a:rPr lang="en-US" sz="2499" spc="2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2499" spc="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49.74%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92735" y="8198504"/>
            <a:ext cx="9103136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Sur-apprentissage, meilleur modèle retenu à la 16ème epoch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Classification correcte pour les classes dominantes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54463" y="84320"/>
            <a:ext cx="5085410" cy="9505439"/>
            <a:chOff x="0" y="0"/>
            <a:chExt cx="6780547" cy="1267391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80530" cy="12673965"/>
            </a:xfrm>
            <a:custGeom>
              <a:avLst/>
              <a:gdLst/>
              <a:ahLst/>
              <a:cxnLst/>
              <a:rect r="r" b="b" t="t" l="l"/>
              <a:pathLst>
                <a:path h="12673965" w="6780530">
                  <a:moveTo>
                    <a:pt x="0" y="0"/>
                  </a:moveTo>
                  <a:lnTo>
                    <a:pt x="6780530" y="0"/>
                  </a:lnTo>
                  <a:lnTo>
                    <a:pt x="6780530" y="12673965"/>
                  </a:lnTo>
                  <a:lnTo>
                    <a:pt x="0" y="1267396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43" r="0" b="-42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18559"/>
            <a:ext cx="947137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CNN Fine-Tuning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27557" y="1155858"/>
            <a:ext cx="448272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i="true" spc="3">
                <a:solidFill>
                  <a:srgbClr val="A68A69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ResNet50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14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59983" y="1931844"/>
            <a:ext cx="9553565" cy="18850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578214" indent="-192738" lvl="2">
              <a:lnSpc>
                <a:spcPts val="3642"/>
              </a:lnSpc>
              <a:buFont typeface="Arial"/>
              <a:buChar char="⚬"/>
            </a:pPr>
            <a:r>
              <a:rPr lang="en-US" sz="25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Modèle plus profond</a:t>
            </a:r>
          </a:p>
          <a:p>
            <a:pPr algn="l" marL="578214" indent="-192738" lvl="2">
              <a:lnSpc>
                <a:spcPts val="3642"/>
              </a:lnSpc>
            </a:pPr>
          </a:p>
          <a:p>
            <a:pPr algn="l" marL="578214" indent="-192738" lvl="2">
              <a:lnSpc>
                <a:spcPts val="3642"/>
              </a:lnSpc>
              <a:buFont typeface="Arial"/>
              <a:buChar char="⚬"/>
            </a:pPr>
            <a:r>
              <a:rPr lang="en-US" sz="2529" spc="2">
                <a:solidFill>
                  <a:srgbClr val="00000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Prodondeur stabilisée par les Residual Block en exploitant les connection résiduelles </a:t>
            </a:r>
            <a:r>
              <a:rPr lang="en-US" b="true" sz="2529" spc="2">
                <a:solidFill>
                  <a:srgbClr val="A68A69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(apprentissage sur la différence entrée-sortie) 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653687" y="9658865"/>
            <a:ext cx="6486962" cy="45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Architecture de ResNet50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9890" y="2862356"/>
            <a:ext cx="11301259" cy="3983694"/>
            <a:chOff x="0" y="0"/>
            <a:chExt cx="15068345" cy="531159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5068296" cy="5311648"/>
            </a:xfrm>
            <a:custGeom>
              <a:avLst/>
              <a:gdLst/>
              <a:ahLst/>
              <a:cxnLst/>
              <a:rect r="r" b="b" t="t" l="l"/>
              <a:pathLst>
                <a:path h="5311648" w="15068296">
                  <a:moveTo>
                    <a:pt x="0" y="0"/>
                  </a:moveTo>
                  <a:lnTo>
                    <a:pt x="15068296" y="0"/>
                  </a:lnTo>
                  <a:lnTo>
                    <a:pt x="15068296" y="5311648"/>
                  </a:lnTo>
                  <a:lnTo>
                    <a:pt x="0" y="53116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" r="0" b="-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775856" y="2837745"/>
            <a:ext cx="6154625" cy="5880618"/>
            <a:chOff x="0" y="0"/>
            <a:chExt cx="8206167" cy="784082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6105" cy="7840853"/>
            </a:xfrm>
            <a:custGeom>
              <a:avLst/>
              <a:gdLst/>
              <a:ahLst/>
              <a:cxnLst/>
              <a:rect r="r" b="b" t="t" l="l"/>
              <a:pathLst>
                <a:path h="7840853" w="8206105">
                  <a:moveTo>
                    <a:pt x="0" y="0"/>
                  </a:moveTo>
                  <a:lnTo>
                    <a:pt x="8206105" y="0"/>
                  </a:lnTo>
                  <a:lnTo>
                    <a:pt x="8206105" y="7840853"/>
                  </a:lnTo>
                  <a:lnTo>
                    <a:pt x="0" y="7840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4597" y="218559"/>
            <a:ext cx="947137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CNN Fine-Tuning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7557" y="1155858"/>
            <a:ext cx="448272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i="true" spc="3">
                <a:solidFill>
                  <a:srgbClr val="A68A69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ResNet50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97340" y="1525809"/>
            <a:ext cx="12359065" cy="49834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456"/>
              </a:lnSpc>
            </a:pPr>
            <a:r>
              <a:rPr lang="en-US" sz="2400" i="true" spc="2">
                <a:solidFill>
                  <a:srgbClr val="493E3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Fine-tuning complet avec early stop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15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657038" y="2157507"/>
            <a:ext cx="6486962" cy="476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75"/>
              </a:lnSpc>
            </a:pPr>
            <a:r>
              <a:rPr lang="en-US" b="true" sz="2499" spc="2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Evolution des losses et accuracies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1686424" y="2252757"/>
            <a:ext cx="6333490" cy="377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800"/>
              </a:lnSpc>
            </a:pPr>
            <a:r>
              <a:rPr lang="en-US" b="true" sz="2499" spc="2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Global Accuracy Score sur Test </a:t>
            </a:r>
            <a:r>
              <a:rPr lang="en-US" sz="2499" spc="2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:</a:t>
            </a:r>
            <a:r>
              <a:rPr lang="en-US" sz="2499" spc="2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83.25%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348951" y="8112265"/>
            <a:ext cx="9103136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Sur-apprentissage, meilleur modèle retenu à la 25ème epoch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Classifications mauvaises pour les classes minoritaires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5083233" y="4292346"/>
            <a:ext cx="8121535" cy="1778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055"/>
              </a:lnSpc>
            </a:pPr>
            <a:r>
              <a:rPr lang="en-US" sz="6298" spc="5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(ViT)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288000" cy="3217962"/>
            <a:chOff x="0" y="0"/>
            <a:chExt cx="24384000" cy="429061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384000" cy="4290568"/>
            </a:xfrm>
            <a:custGeom>
              <a:avLst/>
              <a:gdLst/>
              <a:ahLst/>
              <a:cxnLst/>
              <a:rect r="r" b="b" t="t" l="l"/>
              <a:pathLst>
                <a:path h="4290568" w="24384000">
                  <a:moveTo>
                    <a:pt x="0" y="0"/>
                  </a:moveTo>
                  <a:lnTo>
                    <a:pt x="24384000" y="0"/>
                  </a:lnTo>
                  <a:lnTo>
                    <a:pt x="24384000" y="4290568"/>
                  </a:lnTo>
                  <a:lnTo>
                    <a:pt x="0" y="4290568"/>
                  </a:lnTo>
                  <a:close/>
                </a:path>
              </a:pathLst>
            </a:custGeom>
            <a:blipFill>
              <a:blip r:embed="rId2"/>
              <a:stretch>
                <a:fillRect l="0" t="-163118" r="0" b="-16311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1104900"/>
            <a:ext cx="9622990" cy="1016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064"/>
              </a:lnSpc>
            </a:pPr>
            <a:r>
              <a:rPr lang="en-US" sz="7200" spc="6">
                <a:solidFill>
                  <a:srgbClr val="FBF5E9"/>
                </a:solidFill>
                <a:latin typeface="Droid Serif"/>
                <a:ea typeface="Droid Serif"/>
                <a:cs typeface="Droid Serif"/>
                <a:sym typeface="Droid Serif"/>
              </a:rPr>
              <a:t>Contexte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808820"/>
            <a:ext cx="15434819" cy="13639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85678" indent="-228559" lvl="2">
              <a:lnSpc>
                <a:spcPts val="4319"/>
              </a:lnSpc>
              <a:buFont typeface="Arial"/>
              <a:buChar char="⚬"/>
            </a:pPr>
            <a:r>
              <a:rPr lang="en-US" sz="299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Les dentistes partagent des images chaque jour sur les groupes Facebook pour demander un avis</a:t>
            </a:r>
          </a:p>
          <a:p>
            <a:pPr algn="just" marL="685678" indent="-228559" lvl="2">
              <a:lnSpc>
                <a:spcPts val="7497"/>
              </a:lnSpc>
              <a:buFont typeface="Arial"/>
              <a:buChar char="⚬"/>
            </a:pPr>
            <a:r>
              <a:rPr lang="en-US" sz="299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Création de groupes d’entraides informels entre confréres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75740" y="3615401"/>
            <a:ext cx="8191120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b="true" sz="3999" i="true" spc="3">
                <a:solidFill>
                  <a:srgbClr val="493E3A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Constat sur le terrain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73249" y="7783813"/>
            <a:ext cx="15732265" cy="389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024"/>
              </a:lnSpc>
            </a:pPr>
            <a:r>
              <a:rPr lang="en-US" sz="2700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---&gt; Transformer cette logique en un outil structuré, éthique et intelligent.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932334" y="6739983"/>
            <a:ext cx="5408561" cy="5454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b="true" sz="3999" i="true" spc="3">
                <a:solidFill>
                  <a:srgbClr val="493E3A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Objectif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18905" y="1766920"/>
            <a:ext cx="13250190" cy="6753159"/>
            <a:chOff x="0" y="0"/>
            <a:chExt cx="17666920" cy="90042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666970" cy="9004173"/>
            </a:xfrm>
            <a:custGeom>
              <a:avLst/>
              <a:gdLst/>
              <a:ahLst/>
              <a:cxnLst/>
              <a:rect r="r" b="b" t="t" l="l"/>
              <a:pathLst>
                <a:path h="9004173" w="17666970">
                  <a:moveTo>
                    <a:pt x="0" y="0"/>
                  </a:moveTo>
                  <a:lnTo>
                    <a:pt x="17666970" y="0"/>
                  </a:lnTo>
                  <a:lnTo>
                    <a:pt x="17666970" y="9004173"/>
                  </a:lnTo>
                  <a:lnTo>
                    <a:pt x="0" y="900417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6680" r="0" b="-16681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006326"/>
            <a:ext cx="9830264" cy="5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Introduit en 2020 par Google Research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16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891223" y="2339840"/>
            <a:ext cx="5228598" cy="6356958"/>
            <a:chOff x="0" y="0"/>
            <a:chExt cx="6971464" cy="847594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971411" cy="8475980"/>
            </a:xfrm>
            <a:custGeom>
              <a:avLst/>
              <a:gdLst/>
              <a:ahLst/>
              <a:cxnLst/>
              <a:rect r="r" b="b" t="t" l="l"/>
              <a:pathLst>
                <a:path h="8475980" w="6971411">
                  <a:moveTo>
                    <a:pt x="0" y="0"/>
                  </a:moveTo>
                  <a:lnTo>
                    <a:pt x="6971411" y="0"/>
                  </a:lnTo>
                  <a:lnTo>
                    <a:pt x="6971411" y="8475980"/>
                  </a:lnTo>
                  <a:lnTo>
                    <a:pt x="0" y="84759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55" r="0" b="-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3309755"/>
            <a:ext cx="8540660" cy="4417128"/>
            <a:chOff x="0" y="0"/>
            <a:chExt cx="11387547" cy="58895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387582" cy="5889498"/>
            </a:xfrm>
            <a:custGeom>
              <a:avLst/>
              <a:gdLst/>
              <a:ahLst/>
              <a:cxnLst/>
              <a:rect r="r" b="b" t="t" l="l"/>
              <a:pathLst>
                <a:path h="5889498" w="11387582">
                  <a:moveTo>
                    <a:pt x="0" y="0"/>
                  </a:moveTo>
                  <a:lnTo>
                    <a:pt x="11387582" y="0"/>
                  </a:lnTo>
                  <a:lnTo>
                    <a:pt x="11387582" y="5889498"/>
                  </a:lnTo>
                  <a:lnTo>
                    <a:pt x="0" y="58894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-15710" r="0" b="-1571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2197073" y="4091389"/>
            <a:ext cx="2398862" cy="4232754"/>
          </a:xfrm>
          <a:custGeom>
            <a:avLst/>
            <a:gdLst/>
            <a:ahLst/>
            <a:cxnLst/>
            <a:rect r="r" b="b" t="t" l="l"/>
            <a:pathLst>
              <a:path h="4232754" w="2398862">
                <a:moveTo>
                  <a:pt x="0" y="0"/>
                </a:moveTo>
                <a:lnTo>
                  <a:pt x="2398862" y="0"/>
                </a:lnTo>
                <a:lnTo>
                  <a:pt x="2398862" y="4232754"/>
                </a:lnTo>
                <a:lnTo>
                  <a:pt x="0" y="423275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157443" y="1437802"/>
            <a:ext cx="9830264" cy="5644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 : Un encoder de Transformer adapté à la classification d’images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17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9092" y="3092233"/>
            <a:ext cx="6652313" cy="3440497"/>
            <a:chOff x="0" y="0"/>
            <a:chExt cx="8869751" cy="4587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9807" cy="4587367"/>
            </a:xfrm>
            <a:custGeom>
              <a:avLst/>
              <a:gdLst/>
              <a:ahLst/>
              <a:cxnLst/>
              <a:rect r="r" b="b" t="t" l="l"/>
              <a:pathLst>
                <a:path h="4587367" w="8869807">
                  <a:moveTo>
                    <a:pt x="0" y="0"/>
                  </a:moveTo>
                  <a:lnTo>
                    <a:pt x="8869807" y="0"/>
                  </a:lnTo>
                  <a:lnTo>
                    <a:pt x="8869807" y="4587367"/>
                  </a:lnTo>
                  <a:lnTo>
                    <a:pt x="0" y="458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710" r="0" b="-1570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7087186" y="1660543"/>
            <a:ext cx="6399879" cy="7597757"/>
          </a:xfrm>
          <a:custGeom>
            <a:avLst/>
            <a:gdLst/>
            <a:ahLst/>
            <a:cxnLst/>
            <a:rect r="r" b="b" t="t" l="l"/>
            <a:pathLst>
              <a:path h="7597757" w="6399879">
                <a:moveTo>
                  <a:pt x="0" y="0"/>
                </a:moveTo>
                <a:lnTo>
                  <a:pt x="6399879" y="0"/>
                </a:lnTo>
                <a:lnTo>
                  <a:pt x="6399879" y="7597757"/>
                </a:lnTo>
                <a:lnTo>
                  <a:pt x="0" y="759775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9144000" y="2108837"/>
            <a:ext cx="1986266" cy="1966793"/>
            <a:chOff x="0" y="0"/>
            <a:chExt cx="2648355" cy="2622391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8331" cy="2622423"/>
            </a:xfrm>
            <a:custGeom>
              <a:avLst/>
              <a:gdLst/>
              <a:ahLst/>
              <a:cxnLst/>
              <a:rect r="r" b="b" t="t" l="l"/>
              <a:pathLst>
                <a:path h="2622423" w="2648331">
                  <a:moveTo>
                    <a:pt x="0" y="0"/>
                  </a:moveTo>
                  <a:lnTo>
                    <a:pt x="2648331" y="0"/>
                  </a:lnTo>
                  <a:lnTo>
                    <a:pt x="2648331" y="2622423"/>
                  </a:lnTo>
                  <a:lnTo>
                    <a:pt x="0" y="26224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0" r="0" b="1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514340" y="5267972"/>
            <a:ext cx="4257818" cy="1123887"/>
          </a:xfrm>
          <a:custGeom>
            <a:avLst/>
            <a:gdLst/>
            <a:ahLst/>
            <a:cxnLst/>
            <a:rect r="r" b="b" t="t" l="l"/>
            <a:pathLst>
              <a:path h="1123887" w="4257818">
                <a:moveTo>
                  <a:pt x="0" y="0"/>
                </a:moveTo>
                <a:lnTo>
                  <a:pt x="4257819" y="0"/>
                </a:lnTo>
                <a:lnTo>
                  <a:pt x="4257819" y="1123887"/>
                </a:lnTo>
                <a:lnTo>
                  <a:pt x="0" y="1123887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8660013" y="6220312"/>
            <a:ext cx="2954241" cy="2706970"/>
            <a:chOff x="0" y="0"/>
            <a:chExt cx="3938988" cy="360929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39032" cy="3609340"/>
            </a:xfrm>
            <a:custGeom>
              <a:avLst/>
              <a:gdLst/>
              <a:ahLst/>
              <a:cxnLst/>
              <a:rect r="r" b="b" t="t" l="l"/>
              <a:pathLst>
                <a:path h="3609340" w="3939032">
                  <a:moveTo>
                    <a:pt x="0" y="0"/>
                  </a:moveTo>
                  <a:lnTo>
                    <a:pt x="3939032" y="0"/>
                  </a:lnTo>
                  <a:lnTo>
                    <a:pt x="3939032" y="3609340"/>
                  </a:lnTo>
                  <a:lnTo>
                    <a:pt x="0" y="360934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-80" t="0" r="-78" b="1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7234736" y="4256502"/>
            <a:ext cx="6069754" cy="1024271"/>
            <a:chOff x="0" y="0"/>
            <a:chExt cx="8093005" cy="1365695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092948" cy="1365758"/>
            </a:xfrm>
            <a:custGeom>
              <a:avLst/>
              <a:gdLst/>
              <a:ahLst/>
              <a:cxnLst/>
              <a:rect r="r" b="b" t="t" l="l"/>
              <a:pathLst>
                <a:path h="1365758" w="8092948">
                  <a:moveTo>
                    <a:pt x="0" y="0"/>
                  </a:moveTo>
                  <a:lnTo>
                    <a:pt x="8092948" y="0"/>
                  </a:lnTo>
                  <a:lnTo>
                    <a:pt x="8092948" y="1365758"/>
                  </a:lnTo>
                  <a:lnTo>
                    <a:pt x="0" y="136575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0" t="-417" r="0" b="-413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3643507" y="1913283"/>
            <a:ext cx="4407088" cy="188123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4280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Découpage de l’image en séquence de patchs </a:t>
            </a:r>
          </a:p>
          <a:p>
            <a:pPr algn="just">
              <a:lnSpc>
                <a:spcPts val="2922"/>
              </a:lnSpc>
            </a:pPr>
          </a:p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4280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---&gt; tokens = sous-images régulières mis en Flatten Vector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568028" y="7109431"/>
            <a:ext cx="3448224" cy="79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FF313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Embedding par passage dans une</a:t>
            </a:r>
          </a:p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FF313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couche dense Linéaire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568028" y="4304272"/>
            <a:ext cx="4482568" cy="79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1170C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Ajout d’un token Class learnable</a:t>
            </a:r>
          </a:p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1170C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capturant le contexte globale de l’image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18</a:t>
            </a:r>
          </a:p>
        </p:txBody>
      </p:sp>
      <p:sp>
        <p:nvSpPr>
          <p:cNvPr name="Freeform 17" id="17"/>
          <p:cNvSpPr/>
          <p:nvPr/>
        </p:nvSpPr>
        <p:spPr>
          <a:xfrm flipH="false" flipV="false" rot="0">
            <a:off x="8158216" y="5638509"/>
            <a:ext cx="4257818" cy="3581212"/>
          </a:xfrm>
          <a:custGeom>
            <a:avLst/>
            <a:gdLst/>
            <a:ahLst/>
            <a:cxnLst/>
            <a:rect r="r" b="b" t="t" l="l"/>
            <a:pathLst>
              <a:path h="3581212" w="4257818">
                <a:moveTo>
                  <a:pt x="0" y="0"/>
                </a:moveTo>
                <a:lnTo>
                  <a:pt x="4257819" y="0"/>
                </a:lnTo>
                <a:lnTo>
                  <a:pt x="4257819" y="3581212"/>
                </a:lnTo>
                <a:lnTo>
                  <a:pt x="0" y="3581212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020985" y="4041983"/>
            <a:ext cx="6349706" cy="1480251"/>
          </a:xfrm>
          <a:custGeom>
            <a:avLst/>
            <a:gdLst/>
            <a:ahLst/>
            <a:cxnLst/>
            <a:rect r="r" b="b" t="t" l="l"/>
            <a:pathLst>
              <a:path h="1480251" w="6349706">
                <a:moveTo>
                  <a:pt x="0" y="0"/>
                </a:moveTo>
                <a:lnTo>
                  <a:pt x="6349707" y="0"/>
                </a:lnTo>
                <a:lnTo>
                  <a:pt x="6349707" y="1480251"/>
                </a:lnTo>
                <a:lnTo>
                  <a:pt x="0" y="1480251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593812" y="1880155"/>
            <a:ext cx="3352439" cy="2261676"/>
          </a:xfrm>
          <a:custGeom>
            <a:avLst/>
            <a:gdLst/>
            <a:ahLst/>
            <a:cxnLst/>
            <a:rect r="r" b="b" t="t" l="l"/>
            <a:pathLst>
              <a:path h="2261676" w="3352439">
                <a:moveTo>
                  <a:pt x="0" y="0"/>
                </a:moveTo>
                <a:lnTo>
                  <a:pt x="3352440" y="0"/>
                </a:lnTo>
                <a:lnTo>
                  <a:pt x="3352440" y="2261676"/>
                </a:lnTo>
                <a:lnTo>
                  <a:pt x="0" y="2261676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97927" y="3423251"/>
            <a:ext cx="6652313" cy="3440497"/>
            <a:chOff x="0" y="0"/>
            <a:chExt cx="8869751" cy="4587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9807" cy="4587367"/>
            </a:xfrm>
            <a:custGeom>
              <a:avLst/>
              <a:gdLst/>
              <a:ahLst/>
              <a:cxnLst/>
              <a:rect r="r" b="b" t="t" l="l"/>
              <a:pathLst>
                <a:path h="4587367" w="8869807">
                  <a:moveTo>
                    <a:pt x="0" y="0"/>
                  </a:moveTo>
                  <a:lnTo>
                    <a:pt x="8869807" y="0"/>
                  </a:lnTo>
                  <a:lnTo>
                    <a:pt x="8869807" y="4587367"/>
                  </a:lnTo>
                  <a:lnTo>
                    <a:pt x="0" y="458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710" r="0" b="-1570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1266514" y="5291643"/>
            <a:ext cx="4257818" cy="756618"/>
          </a:xfrm>
          <a:custGeom>
            <a:avLst/>
            <a:gdLst/>
            <a:ahLst/>
            <a:cxnLst/>
            <a:rect r="r" b="b" t="t" l="l"/>
            <a:pathLst>
              <a:path h="756618" w="4257818">
                <a:moveTo>
                  <a:pt x="0" y="0"/>
                </a:moveTo>
                <a:lnTo>
                  <a:pt x="4257819" y="0"/>
                </a:lnTo>
                <a:lnTo>
                  <a:pt x="4257819" y="756619"/>
                </a:lnTo>
                <a:lnTo>
                  <a:pt x="0" y="7566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743864" y="3499782"/>
            <a:ext cx="8884960" cy="3287435"/>
            <a:chOff x="0" y="0"/>
            <a:chExt cx="11846613" cy="4383247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46560" cy="4383278"/>
            </a:xfrm>
            <a:custGeom>
              <a:avLst/>
              <a:gdLst/>
              <a:ahLst/>
              <a:cxnLst/>
              <a:rect r="r" b="b" t="t" l="l"/>
              <a:pathLst>
                <a:path h="4383278" w="11846560">
                  <a:moveTo>
                    <a:pt x="0" y="0"/>
                  </a:moveTo>
                  <a:lnTo>
                    <a:pt x="11846560" y="0"/>
                  </a:lnTo>
                  <a:lnTo>
                    <a:pt x="11846560" y="4383278"/>
                  </a:lnTo>
                  <a:lnTo>
                    <a:pt x="0" y="43832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76" t="0" r="-77" b="0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723790" y="1287170"/>
            <a:ext cx="15648942" cy="59093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39958" indent="-213319" lvl="2">
              <a:lnSpc>
                <a:spcPts val="4030"/>
              </a:lnSpc>
              <a:buFont typeface="Arial"/>
              <a:buChar char="⚬"/>
            </a:pPr>
            <a:r>
              <a:rPr lang="en-US" sz="279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Ajout de Postional Encodings pour injecter l’information spatiale des positions entre tokens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19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0">
            <a:off x="9053009" y="5219993"/>
            <a:ext cx="8642016" cy="899919"/>
          </a:xfrm>
          <a:custGeom>
            <a:avLst/>
            <a:gdLst/>
            <a:ahLst/>
            <a:cxnLst/>
            <a:rect r="r" b="b" t="t" l="l"/>
            <a:pathLst>
              <a:path h="899919" w="8642016">
                <a:moveTo>
                  <a:pt x="0" y="0"/>
                </a:moveTo>
                <a:lnTo>
                  <a:pt x="8642017" y="0"/>
                </a:lnTo>
                <a:lnTo>
                  <a:pt x="8642017" y="899919"/>
                </a:lnTo>
                <a:lnTo>
                  <a:pt x="0" y="89991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504899" y="2946397"/>
            <a:ext cx="6652313" cy="3440497"/>
            <a:chOff x="0" y="0"/>
            <a:chExt cx="8869751" cy="458732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869807" cy="4587367"/>
            </a:xfrm>
            <a:custGeom>
              <a:avLst/>
              <a:gdLst/>
              <a:ahLst/>
              <a:cxnLst/>
              <a:rect r="r" b="b" t="t" l="l"/>
              <a:pathLst>
                <a:path h="4587367" w="8869807">
                  <a:moveTo>
                    <a:pt x="0" y="0"/>
                  </a:moveTo>
                  <a:lnTo>
                    <a:pt x="8869807" y="0"/>
                  </a:lnTo>
                  <a:lnTo>
                    <a:pt x="8869807" y="4587367"/>
                  </a:lnTo>
                  <a:lnTo>
                    <a:pt x="0" y="45873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710" r="0" b="-15709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2005718" y="4302610"/>
            <a:ext cx="2858290" cy="597475"/>
          </a:xfrm>
          <a:custGeom>
            <a:avLst/>
            <a:gdLst/>
            <a:ahLst/>
            <a:cxnLst/>
            <a:rect r="r" b="b" t="t" l="l"/>
            <a:pathLst>
              <a:path h="597475" w="2858290">
                <a:moveTo>
                  <a:pt x="0" y="0"/>
                </a:moveTo>
                <a:lnTo>
                  <a:pt x="2858291" y="0"/>
                </a:lnTo>
                <a:lnTo>
                  <a:pt x="2858291" y="597475"/>
                </a:lnTo>
                <a:lnTo>
                  <a:pt x="0" y="59747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150223" y="3119314"/>
            <a:ext cx="1610248" cy="3333781"/>
          </a:xfrm>
          <a:custGeom>
            <a:avLst/>
            <a:gdLst/>
            <a:ahLst/>
            <a:cxnLst/>
            <a:rect r="r" b="b" t="t" l="l"/>
            <a:pathLst>
              <a:path h="3333781" w="1610248">
                <a:moveTo>
                  <a:pt x="0" y="0"/>
                </a:moveTo>
                <a:lnTo>
                  <a:pt x="1610249" y="0"/>
                </a:lnTo>
                <a:lnTo>
                  <a:pt x="1610249" y="3333781"/>
                </a:lnTo>
                <a:lnTo>
                  <a:pt x="0" y="333378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7518639" y="2233478"/>
            <a:ext cx="9740661" cy="5820045"/>
            <a:chOff x="0" y="0"/>
            <a:chExt cx="12987548" cy="776006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2987528" cy="7760081"/>
            </a:xfrm>
            <a:custGeom>
              <a:avLst/>
              <a:gdLst/>
              <a:ahLst/>
              <a:cxnLst/>
              <a:rect r="r" b="b" t="t" l="l"/>
              <a:pathLst>
                <a:path h="7760081" w="12987528">
                  <a:moveTo>
                    <a:pt x="0" y="0"/>
                  </a:moveTo>
                  <a:lnTo>
                    <a:pt x="12987528" y="0"/>
                  </a:lnTo>
                  <a:lnTo>
                    <a:pt x="12987528" y="7760081"/>
                  </a:lnTo>
                  <a:lnTo>
                    <a:pt x="0" y="77600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17" r="0" b="-17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420781" y="8180408"/>
            <a:ext cx="3292552" cy="79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F18E3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Normalisation pour stabiliser </a:t>
            </a:r>
          </a:p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F18E3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et accélérer l’entrainement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814981" y="6647993"/>
            <a:ext cx="6209727" cy="79538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4280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 MHA permet d’incorporer les relations contextuelles</a:t>
            </a:r>
          </a:p>
          <a:p>
            <a:pPr algn="just">
              <a:lnSpc>
                <a:spcPts val="2922"/>
              </a:lnSpc>
            </a:pPr>
            <a:r>
              <a:rPr lang="en-US" sz="2029" spc="2">
                <a:solidFill>
                  <a:srgbClr val="4280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parmi les différents patchs en particulier pour le token Class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20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979357" y="2627189"/>
            <a:ext cx="9730737" cy="5032622"/>
            <a:chOff x="0" y="0"/>
            <a:chExt cx="12974316" cy="67101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974320" cy="6710172"/>
            </a:xfrm>
            <a:custGeom>
              <a:avLst/>
              <a:gdLst/>
              <a:ahLst/>
              <a:cxnLst/>
              <a:rect r="r" b="b" t="t" l="l"/>
              <a:pathLst>
                <a:path h="6710172" w="12974320">
                  <a:moveTo>
                    <a:pt x="0" y="0"/>
                  </a:moveTo>
                  <a:lnTo>
                    <a:pt x="12974320" y="0"/>
                  </a:lnTo>
                  <a:lnTo>
                    <a:pt x="12974320" y="6710172"/>
                  </a:lnTo>
                  <a:lnTo>
                    <a:pt x="0" y="671017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15710" r="0" b="-15710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4824151" y="3493306"/>
            <a:ext cx="2363079" cy="1382010"/>
          </a:xfrm>
          <a:custGeom>
            <a:avLst/>
            <a:gdLst/>
            <a:ahLst/>
            <a:cxnLst/>
            <a:rect r="r" b="b" t="t" l="l"/>
            <a:pathLst>
              <a:path h="1382010" w="2363079">
                <a:moveTo>
                  <a:pt x="0" y="0"/>
                </a:moveTo>
                <a:lnTo>
                  <a:pt x="2363080" y="0"/>
                </a:lnTo>
                <a:lnTo>
                  <a:pt x="2363080" y="1382010"/>
                </a:lnTo>
                <a:lnTo>
                  <a:pt x="0" y="13820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623209" y="1295985"/>
            <a:ext cx="9830264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Classification par prédiction sur le vecteur final issu du token Class</a:t>
            </a:r>
          </a:p>
          <a:p>
            <a:pPr algn="just" marL="623934" indent="-207978" lvl="2">
              <a:lnSpc>
                <a:spcPts val="3930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21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4328830" y="3518343"/>
            <a:ext cx="9461305" cy="5026318"/>
            <a:chOff x="0" y="0"/>
            <a:chExt cx="12615073" cy="670175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615037" cy="6701790"/>
            </a:xfrm>
            <a:custGeom>
              <a:avLst/>
              <a:gdLst/>
              <a:ahLst/>
              <a:cxnLst/>
              <a:rect r="r" b="b" t="t" l="l"/>
              <a:pathLst>
                <a:path h="6701790" w="12615037">
                  <a:moveTo>
                    <a:pt x="0" y="0"/>
                  </a:moveTo>
                  <a:lnTo>
                    <a:pt x="12615037" y="0"/>
                  </a:lnTo>
                  <a:lnTo>
                    <a:pt x="12615037" y="6701790"/>
                  </a:lnTo>
                  <a:lnTo>
                    <a:pt x="0" y="67017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9" r="0" b="-28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18559"/>
            <a:ext cx="10470815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Architecture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1210933"/>
            <a:ext cx="10530506" cy="15726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46794" indent="-215598" lvl="2">
              <a:lnSpc>
                <a:spcPts val="4074"/>
              </a:lnSpc>
              <a:buFont typeface="Arial"/>
              <a:buChar char="⚬"/>
            </a:pPr>
            <a:r>
              <a:rPr lang="en-US" b="true" sz="2829" spc="2">
                <a:solidFill>
                  <a:srgbClr val="153969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1)  CNN</a:t>
            </a:r>
            <a:r>
              <a:rPr lang="en-US" sz="28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vision </a:t>
            </a:r>
            <a:r>
              <a:rPr lang="en-US" b="true" sz="2829" spc="2" u="sng">
                <a:solidFill>
                  <a:srgbClr val="493E3A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locale</a:t>
            </a:r>
            <a:r>
              <a:rPr lang="en-US" sz="28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du contexte</a:t>
            </a:r>
          </a:p>
          <a:p>
            <a:pPr algn="just" marL="623931" indent="-207977" lvl="2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b="true" sz="2729" spc="1">
                <a:solidFill>
                  <a:srgbClr val="153969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2)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b="true" sz="2729" spc="1">
                <a:solidFill>
                  <a:srgbClr val="153969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ViT</a:t>
            </a:r>
            <a:r>
              <a:rPr lang="en-US" sz="2729" spc="1">
                <a:solidFill>
                  <a:srgbClr val="1170C0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(mécanisme d’attention)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vision </a:t>
            </a:r>
            <a:r>
              <a:rPr lang="en-US" b="true" sz="2729" spc="1" u="sng">
                <a:solidFill>
                  <a:srgbClr val="493E3A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globale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du contexte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22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839132" y="1706218"/>
            <a:ext cx="6191573" cy="5874057"/>
            <a:chOff x="0" y="0"/>
            <a:chExt cx="8255431" cy="7832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5381" cy="7832090"/>
            </a:xfrm>
            <a:custGeom>
              <a:avLst/>
              <a:gdLst/>
              <a:ahLst/>
              <a:cxnLst/>
              <a:rect r="r" b="b" t="t" l="l"/>
              <a:pathLst>
                <a:path h="7832090" w="8255381">
                  <a:moveTo>
                    <a:pt x="0" y="0"/>
                  </a:moveTo>
                  <a:lnTo>
                    <a:pt x="8255381" y="0"/>
                  </a:lnTo>
                  <a:lnTo>
                    <a:pt x="8255381" y="7832090"/>
                  </a:lnTo>
                  <a:lnTo>
                    <a:pt x="0" y="7832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20910" y="2206472"/>
            <a:ext cx="7570012" cy="3927389"/>
            <a:chOff x="0" y="0"/>
            <a:chExt cx="10093349" cy="523651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093325" cy="5236464"/>
            </a:xfrm>
            <a:custGeom>
              <a:avLst/>
              <a:gdLst/>
              <a:ahLst/>
              <a:cxnLst/>
              <a:rect r="r" b="b" t="t" l="l"/>
              <a:pathLst>
                <a:path h="5236464" w="10093325">
                  <a:moveTo>
                    <a:pt x="0" y="0"/>
                  </a:moveTo>
                  <a:lnTo>
                    <a:pt x="10093325" y="0"/>
                  </a:lnTo>
                  <a:lnTo>
                    <a:pt x="10093325" y="5236464"/>
                  </a:lnTo>
                  <a:lnTo>
                    <a:pt x="0" y="523646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-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4597" y="218559"/>
            <a:ext cx="12274690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Resultats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109167" y="6598928"/>
            <a:ext cx="4774565" cy="46215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96"/>
              </a:lnSpc>
            </a:pPr>
            <a:r>
              <a:rPr lang="en-US" b="true" sz="3300" i="true" spc="3">
                <a:solidFill>
                  <a:srgbClr val="493E3A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Test accuracy : 53.30%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23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069016" y="1308686"/>
            <a:ext cx="12149968" cy="4935925"/>
            <a:chOff x="0" y="0"/>
            <a:chExt cx="16199957" cy="65812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199993" cy="6581267"/>
            </a:xfrm>
            <a:custGeom>
              <a:avLst/>
              <a:gdLst/>
              <a:ahLst/>
              <a:cxnLst/>
              <a:rect r="r" b="b" t="t" l="l"/>
              <a:pathLst>
                <a:path h="6581267" w="16199993">
                  <a:moveTo>
                    <a:pt x="0" y="0"/>
                  </a:moveTo>
                  <a:lnTo>
                    <a:pt x="16199993" y="0"/>
                  </a:lnTo>
                  <a:lnTo>
                    <a:pt x="16199993" y="6581267"/>
                  </a:lnTo>
                  <a:lnTo>
                    <a:pt x="0" y="658126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" r="0" b="-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18559"/>
            <a:ext cx="12274690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Loss et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676479" y="6511311"/>
            <a:ext cx="14935041" cy="3040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Ce qui pourrait apporter de meilleurs résultats: </a:t>
            </a:r>
          </a:p>
          <a:p>
            <a:pPr algn="just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observe du sur-apprentissage -&gt; utilisation de méthodes pour réduire le </a:t>
            </a:r>
            <a:r>
              <a:rPr lang="en-US" b="true" sz="2729" spc="1">
                <a:solidFill>
                  <a:srgbClr val="16539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sur-apprentissage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remarque que la loss n'a pas fini de converger -&gt; on peut </a:t>
            </a:r>
            <a:r>
              <a:rPr lang="en-US" b="true" sz="2729" spc="1">
                <a:solidFill>
                  <a:srgbClr val="16539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augmenter le nombre d'epoch,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cependant on aura un entrainement très long (ici 49 min déjà)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 nombre de données est trop faible malgré la data augmentation -&gt; utilisation du </a:t>
            </a:r>
            <a:r>
              <a:rPr lang="en-US" b="true" sz="2729" spc="1">
                <a:solidFill>
                  <a:srgbClr val="165395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transfert learning</a:t>
            </a:r>
            <a:r>
              <a:rPr lang="en-US" b="true" sz="2729" spc="1">
                <a:solidFill>
                  <a:srgbClr val="493E3A"/>
                </a:solidFill>
                <a:latin typeface="Roboto Condensed Bold"/>
                <a:ea typeface="Roboto Condensed Bold"/>
                <a:cs typeface="Roboto Condensed Bold"/>
                <a:sym typeface="Roboto Condensed Bold"/>
              </a:rPr>
              <a:t>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24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4597" y="218559"/>
            <a:ext cx="1603591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Résolution du sur-apprentissage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84892"/>
            <a:ext cx="14057315" cy="79939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b="true" sz="2729" spc="1">
                <a:solidFill>
                  <a:srgbClr val="165395"/>
                </a:solidFill>
                <a:latin typeface="Roboto Bold"/>
                <a:ea typeface="Roboto Bold"/>
                <a:cs typeface="Roboto Bold"/>
                <a:sym typeface="Roboto Bold"/>
              </a:rPr>
              <a:t>Problème : sur-apprentissage</a:t>
            </a:r>
          </a:p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Comment le résoudre? 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Plus grande Data augmentation → pas possible dans notre cas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Dropout plus fort : 0.25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Utilisation de DropPath:0.1</a:t>
            </a:r>
          </a:p>
          <a:p>
            <a:pPr algn="just" marL="623934" indent="-207978" lvl="2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</a:pPr>
            <a:r>
              <a:rPr lang="en-US" sz="2729" spc="1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Qu’est ce que le DropPath ?</a:t>
            </a:r>
          </a:p>
          <a:p>
            <a:pPr algn="just" marL="623934" indent="-207978" lvl="2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 Path (aussi appelé Stochastic Depth) est une technique de régularisation utilisée surtout dans les Transformers et les ResNets profonds. </a:t>
            </a:r>
          </a:p>
          <a:p>
            <a:pPr algn="just" marL="623934" indent="-207978" lvl="2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 On supprime aléatoirement des chemins entiers du réseau, c’est-à-dire des blocs complets, au lieu de supprimer des neurones individuellement (comme le dropout).</a:t>
            </a:r>
          </a:p>
          <a:p>
            <a:pPr algn="just" marL="623934" indent="-207978" lvl="2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DropPath → avec une certaine problabilité p (0.1 standard), on ignore complètement le résultat et on ne prend que x</a:t>
            </a:r>
          </a:p>
          <a:p>
            <a:pPr algn="just" marL="623934" indent="-207978" lvl="2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</a:pPr>
          </a:p>
        </p:txBody>
      </p:sp>
      <p:grpSp>
        <p:nvGrpSpPr>
          <p:cNvPr name="Group 4" id="4"/>
          <p:cNvGrpSpPr/>
          <p:nvPr/>
        </p:nvGrpSpPr>
        <p:grpSpPr>
          <a:xfrm rot="0">
            <a:off x="15335395" y="3795844"/>
            <a:ext cx="2596080" cy="5090975"/>
            <a:chOff x="0" y="0"/>
            <a:chExt cx="3461440" cy="678796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461385" cy="6788023"/>
            </a:xfrm>
            <a:custGeom>
              <a:avLst/>
              <a:gdLst/>
              <a:ahLst/>
              <a:cxnLst/>
              <a:rect r="r" b="b" t="t" l="l"/>
              <a:pathLst>
                <a:path h="6788023" w="3461385">
                  <a:moveTo>
                    <a:pt x="0" y="0"/>
                  </a:moveTo>
                  <a:lnTo>
                    <a:pt x="3461385" y="0"/>
                  </a:lnTo>
                  <a:lnTo>
                    <a:pt x="3461385" y="6788023"/>
                  </a:lnTo>
                  <a:lnTo>
                    <a:pt x="0" y="678802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37313" t="0" r="-137315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25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-180826"/>
            <a:ext cx="18288000" cy="3557256"/>
          </a:xfrm>
          <a:custGeom>
            <a:avLst/>
            <a:gdLst/>
            <a:ahLst/>
            <a:cxnLst/>
            <a:rect r="r" b="b" t="t" l="l"/>
            <a:pathLst>
              <a:path h="3557256" w="18288000">
                <a:moveTo>
                  <a:pt x="0" y="0"/>
                </a:moveTo>
                <a:lnTo>
                  <a:pt x="18288000" y="0"/>
                </a:lnTo>
                <a:lnTo>
                  <a:pt x="18288000" y="3557256"/>
                </a:lnTo>
                <a:lnTo>
                  <a:pt x="0" y="35572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96531" y="0"/>
            <a:ext cx="16811651" cy="3376426"/>
            <a:chOff x="0" y="0"/>
            <a:chExt cx="22415535" cy="4501901"/>
          </a:xfrm>
        </p:grpSpPr>
        <p:sp>
          <p:nvSpPr>
            <p:cNvPr name="Freeform 4" id="4"/>
            <p:cNvSpPr/>
            <p:nvPr/>
          </p:nvSpPr>
          <p:spPr>
            <a:xfrm flipH="true" flipV="false" rot="0">
              <a:off x="0" y="0"/>
              <a:ext cx="22415500" cy="4501896"/>
            </a:xfrm>
            <a:custGeom>
              <a:avLst/>
              <a:gdLst/>
              <a:ahLst/>
              <a:cxnLst/>
              <a:rect r="r" b="b" t="t" l="l"/>
              <a:pathLst>
                <a:path h="4501896" w="22415500">
                  <a:moveTo>
                    <a:pt x="22415500" y="0"/>
                  </a:moveTo>
                  <a:lnTo>
                    <a:pt x="0" y="0"/>
                  </a:lnTo>
                  <a:lnTo>
                    <a:pt x="0" y="4501896"/>
                  </a:lnTo>
                  <a:lnTo>
                    <a:pt x="22415500" y="4501896"/>
                  </a:lnTo>
                  <a:close/>
                </a:path>
              </a:pathLst>
            </a:custGeom>
            <a:blipFill>
              <a:blip r:embed="rId4"/>
              <a:stretch>
                <a:fillRect l="0" t="-115971" r="0" b="-115971"/>
              </a:stretch>
            </a:blipFill>
          </p:spPr>
        </p:sp>
      </p:grpSp>
      <p:grpSp>
        <p:nvGrpSpPr>
          <p:cNvPr name="Group 5" id="5"/>
          <p:cNvGrpSpPr>
            <a:grpSpLocks noChangeAspect="true"/>
          </p:cNvGrpSpPr>
          <p:nvPr/>
        </p:nvGrpSpPr>
        <p:grpSpPr>
          <a:xfrm rot="0">
            <a:off x="2853956" y="6682384"/>
            <a:ext cx="2202997" cy="1931999"/>
            <a:chOff x="0" y="0"/>
            <a:chExt cx="2937329" cy="2575999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937383" cy="2575941"/>
            </a:xfrm>
            <a:custGeom>
              <a:avLst/>
              <a:gdLst/>
              <a:ahLst/>
              <a:cxnLst/>
              <a:rect r="r" b="b" t="t" l="l"/>
              <a:pathLst>
                <a:path h="2575941" w="2937383">
                  <a:moveTo>
                    <a:pt x="0" y="0"/>
                  </a:moveTo>
                  <a:lnTo>
                    <a:pt x="2937383" y="0"/>
                  </a:lnTo>
                  <a:lnTo>
                    <a:pt x="2937383" y="2575941"/>
                  </a:lnTo>
                  <a:lnTo>
                    <a:pt x="0" y="257594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02" r="1" b="-104"/>
              </a:stretch>
            </a:blipFill>
          </p:spPr>
        </p:sp>
      </p:grpSp>
      <p:sp>
        <p:nvSpPr>
          <p:cNvPr name="TextBox 7" id="7"/>
          <p:cNvSpPr txBox="true"/>
          <p:nvPr/>
        </p:nvSpPr>
        <p:spPr>
          <a:xfrm rot="0">
            <a:off x="796531" y="1104900"/>
            <a:ext cx="7552530" cy="77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sz="5599" spc="5">
                <a:solidFill>
                  <a:srgbClr val="FBF5E9"/>
                </a:solidFill>
                <a:latin typeface="Droid Serif"/>
                <a:ea typeface="Droid Serif"/>
                <a:cs typeface="Droid Serif"/>
                <a:sym typeface="Droid Serif"/>
              </a:rPr>
              <a:t>Solution ORALYZE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749087" y="8921687"/>
            <a:ext cx="3647417" cy="33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b="true" sz="2400" spc="2">
                <a:solidFill>
                  <a:srgbClr val="493E3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Prise de photo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7877626" y="6377704"/>
            <a:ext cx="2693114" cy="2882691"/>
            <a:chOff x="0" y="0"/>
            <a:chExt cx="3590819" cy="384358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3590798" cy="3843528"/>
            </a:xfrm>
            <a:custGeom>
              <a:avLst/>
              <a:gdLst/>
              <a:ahLst/>
              <a:cxnLst/>
              <a:rect r="r" b="b" t="t" l="l"/>
              <a:pathLst>
                <a:path h="3843528" w="3590798">
                  <a:moveTo>
                    <a:pt x="0" y="0"/>
                  </a:moveTo>
                  <a:lnTo>
                    <a:pt x="3590798" y="0"/>
                  </a:lnTo>
                  <a:lnTo>
                    <a:pt x="3590798" y="3843528"/>
                  </a:lnTo>
                  <a:lnTo>
                    <a:pt x="0" y="3843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-119" t="0" r="-119" b="-1"/>
              </a:stretch>
            </a:blip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636193" y="9100566"/>
            <a:ext cx="3647417" cy="33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b="true" sz="2400" spc="2">
                <a:solidFill>
                  <a:srgbClr val="493E3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AI model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571115" y="6694310"/>
            <a:ext cx="1721452" cy="2208327"/>
            <a:chOff x="0" y="0"/>
            <a:chExt cx="2295269" cy="2944436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95271" cy="2944495"/>
            </a:xfrm>
            <a:custGeom>
              <a:avLst/>
              <a:gdLst/>
              <a:ahLst/>
              <a:cxnLst/>
              <a:rect r="r" b="b" t="t" l="l"/>
              <a:pathLst>
                <a:path h="2944495" w="2295271">
                  <a:moveTo>
                    <a:pt x="0" y="0"/>
                  </a:moveTo>
                  <a:lnTo>
                    <a:pt x="2295271" y="0"/>
                  </a:lnTo>
                  <a:lnTo>
                    <a:pt x="2295271" y="2944495"/>
                  </a:lnTo>
                  <a:lnTo>
                    <a:pt x="0" y="294449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0" r="0" b="1"/>
              </a:stretch>
            </a:blip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571115" y="9100566"/>
            <a:ext cx="3647417" cy="3387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688"/>
              </a:lnSpc>
            </a:pPr>
            <a:r>
              <a:rPr lang="en-US" b="true" sz="2400" spc="2">
                <a:solidFill>
                  <a:srgbClr val="493E3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Diagnostic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5469276" y="7936642"/>
            <a:ext cx="2085508" cy="38100"/>
            <a:chOff x="0" y="0"/>
            <a:chExt cx="2780677" cy="508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25400" y="0"/>
              <a:ext cx="2729865" cy="50800"/>
            </a:xfrm>
            <a:custGeom>
              <a:avLst/>
              <a:gdLst/>
              <a:ahLst/>
              <a:cxnLst/>
              <a:rect r="r" b="b" t="t" l="l"/>
              <a:pathLst>
                <a:path h="50800" w="2729865">
                  <a:moveTo>
                    <a:pt x="0" y="0"/>
                  </a:moveTo>
                  <a:lnTo>
                    <a:pt x="2729865" y="0"/>
                  </a:lnTo>
                  <a:lnTo>
                    <a:pt x="27298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17" id="17"/>
          <p:cNvGrpSpPr/>
          <p:nvPr/>
        </p:nvGrpSpPr>
        <p:grpSpPr>
          <a:xfrm rot="0">
            <a:off x="11170815" y="7917592"/>
            <a:ext cx="2085508" cy="38100"/>
            <a:chOff x="0" y="0"/>
            <a:chExt cx="2780677" cy="508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25400" y="0"/>
              <a:ext cx="2729865" cy="50800"/>
            </a:xfrm>
            <a:custGeom>
              <a:avLst/>
              <a:gdLst/>
              <a:ahLst/>
              <a:cxnLst/>
              <a:rect r="r" b="b" t="t" l="l"/>
              <a:pathLst>
                <a:path h="50800" w="2729865">
                  <a:moveTo>
                    <a:pt x="0" y="0"/>
                  </a:moveTo>
                  <a:lnTo>
                    <a:pt x="2729865" y="0"/>
                  </a:lnTo>
                  <a:lnTo>
                    <a:pt x="2729865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000000"/>
            </a:solidFill>
            <a:ln w="12700">
              <a:solidFill>
                <a:srgbClr val="000000"/>
              </a:solidFill>
            </a:ln>
          </p:spPr>
        </p:sp>
      </p:grpSp>
      <p:sp>
        <p:nvSpPr>
          <p:cNvPr name="TextBox 19" id="19"/>
          <p:cNvSpPr txBox="true"/>
          <p:nvPr/>
        </p:nvSpPr>
        <p:spPr>
          <a:xfrm rot="0">
            <a:off x="796531" y="3886056"/>
            <a:ext cx="15128271" cy="2368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i="true" spc="3">
                <a:solidFill>
                  <a:srgbClr val="6B5437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Application mobile destinée aux:</a:t>
            </a:r>
          </a:p>
          <a:p>
            <a:pPr algn="l">
              <a:lnSpc>
                <a:spcPts val="4032"/>
              </a:lnSpc>
            </a:pPr>
          </a:p>
          <a:p>
            <a:pPr algn="l" marL="731521" indent="-243840" lvl="2">
              <a:lnSpc>
                <a:spcPts val="3584"/>
              </a:lnSpc>
              <a:buFont typeface="Arial"/>
              <a:buChar char="⚬"/>
            </a:pP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Professionnels de santé (dentistes et spécialistes en chirurgie orale )</a:t>
            </a:r>
          </a:p>
          <a:p>
            <a:pPr algn="l" marL="731521" indent="-243840" lvl="2">
              <a:lnSpc>
                <a:spcPts val="3584"/>
              </a:lnSpc>
              <a:buFont typeface="Arial"/>
              <a:buChar char="⚬"/>
            </a:pP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Médecins généralistes</a:t>
            </a:r>
          </a:p>
          <a:p>
            <a:pPr algn="l" marL="731521" indent="-243840" lvl="2">
              <a:lnSpc>
                <a:spcPts val="3584"/>
              </a:lnSpc>
              <a:buFont typeface="Arial"/>
              <a:buChar char="⚬"/>
            </a:pPr>
            <a:r>
              <a:rPr lang="en-US" sz="3200" spc="3">
                <a:solidFill>
                  <a:srgbClr val="000000"/>
                </a:solidFill>
                <a:latin typeface="Droid Serif"/>
                <a:ea typeface="Droid Serif"/>
                <a:cs typeface="Droid Serif"/>
                <a:sym typeface="Droid Serif"/>
              </a:rPr>
              <a:t> Etudiants...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067727" y="2206472"/>
            <a:ext cx="6191573" cy="5874057"/>
            <a:chOff x="0" y="0"/>
            <a:chExt cx="8255431" cy="783207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55381" cy="7832090"/>
            </a:xfrm>
            <a:custGeom>
              <a:avLst/>
              <a:gdLst/>
              <a:ahLst/>
              <a:cxnLst/>
              <a:rect r="r" b="b" t="t" l="l"/>
              <a:pathLst>
                <a:path h="7832090" w="8255381">
                  <a:moveTo>
                    <a:pt x="0" y="0"/>
                  </a:moveTo>
                  <a:lnTo>
                    <a:pt x="8255381" y="0"/>
                  </a:lnTo>
                  <a:lnTo>
                    <a:pt x="8255381" y="7832090"/>
                  </a:lnTo>
                  <a:lnTo>
                    <a:pt x="0" y="78320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206472"/>
            <a:ext cx="7743306" cy="3926527"/>
            <a:chOff x="0" y="0"/>
            <a:chExt cx="10324408" cy="523536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324465" cy="5235321"/>
            </a:xfrm>
            <a:custGeom>
              <a:avLst/>
              <a:gdLst/>
              <a:ahLst/>
              <a:cxnLst/>
              <a:rect r="r" b="b" t="t" l="l"/>
              <a:pathLst>
                <a:path h="5235321" w="10324465">
                  <a:moveTo>
                    <a:pt x="0" y="0"/>
                  </a:moveTo>
                  <a:lnTo>
                    <a:pt x="10324465" y="0"/>
                  </a:lnTo>
                  <a:lnTo>
                    <a:pt x="10324465" y="5235321"/>
                  </a:lnTo>
                  <a:lnTo>
                    <a:pt x="0" y="523532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4597" y="218559"/>
            <a:ext cx="12274690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Résultats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2297091" y="7179719"/>
            <a:ext cx="5206524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600" i="true" spc="3">
                <a:solidFill>
                  <a:srgbClr val="165395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Test accuracy : 52.28%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26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52784" y="1803373"/>
            <a:ext cx="13182432" cy="5355363"/>
            <a:chOff x="0" y="0"/>
            <a:chExt cx="17576576" cy="714048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76546" cy="7140448"/>
            </a:xfrm>
            <a:custGeom>
              <a:avLst/>
              <a:gdLst/>
              <a:ahLst/>
              <a:cxnLst/>
              <a:rect r="r" b="b" t="t" l="l"/>
              <a:pathLst>
                <a:path h="7140448" w="17576546">
                  <a:moveTo>
                    <a:pt x="0" y="0"/>
                  </a:moveTo>
                  <a:lnTo>
                    <a:pt x="17576546" y="0"/>
                  </a:lnTo>
                  <a:lnTo>
                    <a:pt x="17576546" y="7140448"/>
                  </a:lnTo>
                  <a:lnTo>
                    <a:pt x="0" y="71404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" r="0" b="-4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18559"/>
            <a:ext cx="12274690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- Loss et Accuracy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115342" y="7950854"/>
            <a:ext cx="14057315" cy="15550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Sur-apprentissage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encore visible + loss non convergente </a:t>
            </a:r>
          </a:p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 Problème potentiel : 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Base de données trop petite</a:t>
            </a:r>
          </a:p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va donc utiliser l’idée du 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transfert learning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27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4597" y="218559"/>
            <a:ext cx="13237569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318003" y="2018039"/>
            <a:ext cx="9188330" cy="6098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b="true" sz="2729" spc="1">
                <a:solidFill>
                  <a:srgbClr val="165395"/>
                </a:solidFill>
                <a:latin typeface="Roboto Bold"/>
                <a:ea typeface="Roboto Bold"/>
                <a:cs typeface="Roboto Bold"/>
                <a:sym typeface="Roboto Bold"/>
              </a:rPr>
              <a:t>Vision transformer sur MedMNIST</a:t>
            </a:r>
          </a:p>
          <a:p>
            <a:pPr algn="just" marL="623934" indent="-207978" lvl="2">
              <a:lnSpc>
                <a:spcPts val="2156"/>
              </a:lnSpc>
            </a:pPr>
          </a:p>
          <a:p>
            <a:pPr algn="just" marL="1115067" indent="-278767" lvl="3">
              <a:lnSpc>
                <a:spcPts val="3930"/>
              </a:lnSpc>
              <a:buFont typeface="Arial"/>
              <a:buChar char="￭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Utilisation de la base de données MedMNIST </a:t>
            </a:r>
          </a:p>
          <a:p>
            <a:pPr algn="just" marL="1115067" indent="-278767" lvl="3">
              <a:lnSpc>
                <a:spcPts val="3930"/>
              </a:lnSpc>
              <a:buFont typeface="Arial"/>
              <a:buChar char="￭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Entrainer notre modèle avec la base de données MedMNIST</a:t>
            </a:r>
          </a:p>
          <a:p>
            <a:pPr algn="just" marL="1115067" indent="-278767" lvl="3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b="true" sz="2729" spc="1">
                <a:solidFill>
                  <a:srgbClr val="165395"/>
                </a:solidFill>
                <a:latin typeface="Roboto Bold"/>
                <a:ea typeface="Roboto Bold"/>
                <a:cs typeface="Roboto Bold"/>
                <a:sym typeface="Roboto Bold"/>
              </a:rPr>
              <a:t>Transfert Learning sur notre base de données médicales</a:t>
            </a:r>
          </a:p>
          <a:p>
            <a:pPr algn="just" marL="623934" indent="-207978" lvl="2">
              <a:lnSpc>
                <a:spcPts val="2484"/>
              </a:lnSpc>
            </a:pPr>
          </a:p>
          <a:p>
            <a:pPr algn="just" marL="1115067" indent="-278767" lvl="3">
              <a:lnSpc>
                <a:spcPts val="3930"/>
              </a:lnSpc>
              <a:buFont typeface="Arial"/>
              <a:buChar char="￭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Enlever la head et la remplacer</a:t>
            </a:r>
          </a:p>
          <a:p>
            <a:pPr algn="just" marL="1115067" indent="-278767" lvl="3">
              <a:lnSpc>
                <a:spcPts val="3930"/>
              </a:lnSpc>
              <a:buFont typeface="Arial"/>
              <a:buChar char="￭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Freeze les paramètres liés au modèle entraîné précédemment</a:t>
            </a:r>
          </a:p>
          <a:p>
            <a:pPr algn="just" marL="1115067" indent="-278767" lvl="3">
              <a:lnSpc>
                <a:spcPts val="3930"/>
              </a:lnSpc>
              <a:buFont typeface="Arial"/>
              <a:buChar char="￭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Utilisation d’un learning rate plus important</a:t>
            </a:r>
          </a:p>
          <a:p>
            <a:pPr algn="just" marL="1115067" indent="-278767" lvl="3">
              <a:lnSpc>
                <a:spcPts val="3930"/>
              </a:lnSpc>
              <a:buFont typeface="Arial"/>
              <a:buChar char="￭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Entrainer le modèle sur notre base de données médicales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0588333" y="3386791"/>
            <a:ext cx="7331471" cy="3837774"/>
            <a:chOff x="0" y="0"/>
            <a:chExt cx="9775295" cy="51170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775317" cy="5117084"/>
            </a:xfrm>
            <a:custGeom>
              <a:avLst/>
              <a:gdLst/>
              <a:ahLst/>
              <a:cxnLst/>
              <a:rect r="r" b="b" t="t" l="l"/>
              <a:pathLst>
                <a:path h="5117084" w="9775317">
                  <a:moveTo>
                    <a:pt x="0" y="0"/>
                  </a:moveTo>
                  <a:lnTo>
                    <a:pt x="9775317" y="0"/>
                  </a:lnTo>
                  <a:lnTo>
                    <a:pt x="9775317" y="5117084"/>
                  </a:lnTo>
                  <a:lnTo>
                    <a:pt x="0" y="511708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1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28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0356" y="2168734"/>
            <a:ext cx="5878944" cy="5949531"/>
            <a:chOff x="0" y="0"/>
            <a:chExt cx="7838592" cy="7932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38567" cy="7932674"/>
            </a:xfrm>
            <a:custGeom>
              <a:avLst/>
              <a:gdLst/>
              <a:ahLst/>
              <a:cxnLst/>
              <a:rect r="r" b="b" t="t" l="l"/>
              <a:pathLst>
                <a:path h="7932674" w="7838567">
                  <a:moveTo>
                    <a:pt x="0" y="0"/>
                  </a:moveTo>
                  <a:lnTo>
                    <a:pt x="7838567" y="0"/>
                  </a:lnTo>
                  <a:lnTo>
                    <a:pt x="7838567" y="7932674"/>
                  </a:lnTo>
                  <a:lnTo>
                    <a:pt x="0" y="7932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168734"/>
            <a:ext cx="7429842" cy="4420827"/>
            <a:chOff x="0" y="0"/>
            <a:chExt cx="9906456" cy="589443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9906508" cy="5894451"/>
            </a:xfrm>
            <a:custGeom>
              <a:avLst/>
              <a:gdLst/>
              <a:ahLst/>
              <a:cxnLst/>
              <a:rect r="r" b="b" t="t" l="l"/>
              <a:pathLst>
                <a:path h="5894451" w="9906508">
                  <a:moveTo>
                    <a:pt x="0" y="0"/>
                  </a:moveTo>
                  <a:lnTo>
                    <a:pt x="9906508" y="0"/>
                  </a:lnTo>
                  <a:lnTo>
                    <a:pt x="9906508" y="5894451"/>
                  </a:lnTo>
                  <a:lnTo>
                    <a:pt x="0" y="589445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474597" y="223266"/>
            <a:ext cx="13237569" cy="134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- Résultats avec MedMNIST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7594898"/>
            <a:ext cx="7429842" cy="52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b="true" sz="3700" i="true" spc="3">
                <a:solidFill>
                  <a:srgbClr val="165395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Test accuracy : 76.11%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30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682912" y="2299129"/>
            <a:ext cx="12922176" cy="5249634"/>
            <a:chOff x="0" y="0"/>
            <a:chExt cx="17229568" cy="69995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229582" cy="6999478"/>
            </a:xfrm>
            <a:custGeom>
              <a:avLst/>
              <a:gdLst/>
              <a:ahLst/>
              <a:cxnLst/>
              <a:rect r="r" b="b" t="t" l="l"/>
              <a:pathLst>
                <a:path h="6999478" w="17229582">
                  <a:moveTo>
                    <a:pt x="0" y="0"/>
                  </a:moveTo>
                  <a:lnTo>
                    <a:pt x="17229582" y="0"/>
                  </a:lnTo>
                  <a:lnTo>
                    <a:pt x="17229582" y="6999478"/>
                  </a:lnTo>
                  <a:lnTo>
                    <a:pt x="0" y="699947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" r="0" b="-4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23266"/>
            <a:ext cx="13237569" cy="134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- Loss et Accuracy avec MedMNIST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2657273" y="7638379"/>
            <a:ext cx="15630727" cy="205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Remarques :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l'exécution est beaucoup plus rapide (ici 21min pour 50 epoch). 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loss n'a pas convergé → il faut augmenter le nombre d'epoch. 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la présence de sur-apprentissage.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29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2257" y="227457"/>
            <a:ext cx="13237569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667329" y="1147571"/>
            <a:ext cx="13607462" cy="44796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362"/>
              </a:lnSpc>
            </a:pP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observe du </a:t>
            </a:r>
            <a:r>
              <a:rPr lang="en-US" sz="3029" spc="2">
                <a:solidFill>
                  <a:srgbClr val="16539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sur-apprentissage</a:t>
            </a: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 Pour pallier à ce problème:</a:t>
            </a:r>
          </a:p>
          <a:p>
            <a:pPr algn="just">
              <a:lnSpc>
                <a:spcPts val="4362"/>
              </a:lnSpc>
            </a:pPr>
          </a:p>
          <a:p>
            <a:pPr algn="just" marL="692513" indent="-230838" lvl="2">
              <a:lnSpc>
                <a:spcPts val="4362"/>
              </a:lnSpc>
              <a:buFont typeface="Arial"/>
              <a:buChar char="⚬"/>
            </a:pP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Plus grande </a:t>
            </a:r>
            <a:r>
              <a:rPr lang="en-US" sz="3029" spc="2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Data augmentation</a:t>
            </a: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</a:p>
          <a:p>
            <a:pPr algn="just" marL="692513" indent="-230838" lvl="2">
              <a:lnSpc>
                <a:spcPts val="4362"/>
              </a:lnSpc>
              <a:buFont typeface="Arial"/>
              <a:buChar char="⚬"/>
            </a:pPr>
            <a:r>
              <a:rPr lang="en-US" sz="3029" spc="2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Dropout plus fort</a:t>
            </a: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: 0.3</a:t>
            </a:r>
          </a:p>
          <a:p>
            <a:pPr algn="just" marL="692513" indent="-230838" lvl="2">
              <a:lnSpc>
                <a:spcPts val="4362"/>
              </a:lnSpc>
              <a:buFont typeface="Arial"/>
              <a:buChar char="⚬"/>
            </a:pP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Utilisation de </a:t>
            </a:r>
            <a:r>
              <a:rPr lang="en-US" sz="3029" spc="2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DropPath</a:t>
            </a: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: 0.1</a:t>
            </a:r>
          </a:p>
          <a:p>
            <a:pPr algn="just" marL="692513" indent="-230838" lvl="2">
              <a:lnSpc>
                <a:spcPts val="4362"/>
              </a:lnSpc>
              <a:buFont typeface="Arial"/>
              <a:buChar char="⚬"/>
            </a:pPr>
            <a:r>
              <a:rPr lang="en-US" sz="3029" spc="2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weight_decay</a:t>
            </a: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= 0.1 → contrôle les poids trop grand </a:t>
            </a:r>
          </a:p>
          <a:p>
            <a:pPr algn="just" marL="692513" indent="-230838" lvl="2">
              <a:lnSpc>
                <a:spcPts val="4362"/>
              </a:lnSpc>
              <a:buFont typeface="Arial"/>
              <a:buChar char="⚬"/>
            </a:pPr>
            <a:r>
              <a:rPr lang="en-US" sz="3029" spc="2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Réduire la taille du ViT avec embed_dim=128, depth=4, dropout=0.3 et mlp_ratio=2</a:t>
            </a:r>
          </a:p>
          <a:p>
            <a:pPr algn="just" marL="692513" indent="-230838" lvl="2">
              <a:lnSpc>
                <a:spcPts val="4362"/>
              </a:lnSpc>
            </a:pPr>
          </a:p>
        </p:txBody>
      </p:sp>
      <p:sp>
        <p:nvSpPr>
          <p:cNvPr name="TextBox 4" id="4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31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380356" y="2168734"/>
            <a:ext cx="5878944" cy="5949531"/>
            <a:chOff x="0" y="0"/>
            <a:chExt cx="7838592" cy="793270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838567" cy="7932674"/>
            </a:xfrm>
            <a:custGeom>
              <a:avLst/>
              <a:gdLst/>
              <a:ahLst/>
              <a:cxnLst/>
              <a:rect r="r" b="b" t="t" l="l"/>
              <a:pathLst>
                <a:path h="7932674" w="7838567">
                  <a:moveTo>
                    <a:pt x="0" y="0"/>
                  </a:moveTo>
                  <a:lnTo>
                    <a:pt x="7838567" y="0"/>
                  </a:lnTo>
                  <a:lnTo>
                    <a:pt x="7838567" y="7932674"/>
                  </a:lnTo>
                  <a:lnTo>
                    <a:pt x="0" y="79326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168734"/>
            <a:ext cx="7701604" cy="4528603"/>
            <a:chOff x="0" y="0"/>
            <a:chExt cx="10268805" cy="603813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268839" cy="6038088"/>
            </a:xfrm>
            <a:custGeom>
              <a:avLst/>
              <a:gdLst/>
              <a:ahLst/>
              <a:cxnLst/>
              <a:rect r="r" b="b" t="t" l="l"/>
              <a:pathLst>
                <a:path h="6038088" w="10268839">
                  <a:moveTo>
                    <a:pt x="0" y="0"/>
                  </a:moveTo>
                  <a:lnTo>
                    <a:pt x="10268839" y="0"/>
                  </a:lnTo>
                  <a:lnTo>
                    <a:pt x="10268839" y="6038088"/>
                  </a:lnTo>
                  <a:lnTo>
                    <a:pt x="0" y="603808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553750"/>
            <a:ext cx="7701604" cy="52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b="true" sz="3700" i="true" spc="3">
                <a:solidFill>
                  <a:srgbClr val="165395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Test accuracy : 71.97%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597" y="223266"/>
            <a:ext cx="13237569" cy="134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- Résultats avec MedMNIST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33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579602" y="2099736"/>
            <a:ext cx="13128795" cy="5333573"/>
            <a:chOff x="0" y="0"/>
            <a:chExt cx="17505060" cy="711143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7505045" cy="7111492"/>
            </a:xfrm>
            <a:custGeom>
              <a:avLst/>
              <a:gdLst/>
              <a:ahLst/>
              <a:cxnLst/>
              <a:rect r="r" b="b" t="t" l="l"/>
              <a:pathLst>
                <a:path h="7111492" w="17505045">
                  <a:moveTo>
                    <a:pt x="0" y="0"/>
                  </a:moveTo>
                  <a:lnTo>
                    <a:pt x="17505045" y="0"/>
                  </a:lnTo>
                  <a:lnTo>
                    <a:pt x="17505045" y="7111492"/>
                  </a:lnTo>
                  <a:lnTo>
                    <a:pt x="0" y="711149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" r="0" b="-39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474597" y="223266"/>
            <a:ext cx="13237569" cy="134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- Loss et Accuracy avec MedMNIST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894072" y="8132132"/>
            <a:ext cx="13607462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a réduit le sur-apprentissage</a:t>
            </a:r>
          </a:p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→ On peut passer à l’entrainement sur nos données médicales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32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04675" y="2203191"/>
            <a:ext cx="6154625" cy="5880618"/>
            <a:chOff x="0" y="0"/>
            <a:chExt cx="8206167" cy="784082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206105" cy="7840853"/>
            </a:xfrm>
            <a:custGeom>
              <a:avLst/>
              <a:gdLst/>
              <a:ahLst/>
              <a:cxnLst/>
              <a:rect r="r" b="b" t="t" l="l"/>
              <a:pathLst>
                <a:path h="7840853" w="8206105">
                  <a:moveTo>
                    <a:pt x="0" y="0"/>
                  </a:moveTo>
                  <a:lnTo>
                    <a:pt x="8206105" y="0"/>
                  </a:lnTo>
                  <a:lnTo>
                    <a:pt x="8206105" y="7840853"/>
                  </a:lnTo>
                  <a:lnTo>
                    <a:pt x="0" y="7840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28700" y="2203191"/>
            <a:ext cx="8021921" cy="4103379"/>
            <a:chOff x="0" y="0"/>
            <a:chExt cx="10695895" cy="547117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0695940" cy="5471160"/>
            </a:xfrm>
            <a:custGeom>
              <a:avLst/>
              <a:gdLst/>
              <a:ahLst/>
              <a:cxnLst/>
              <a:rect r="r" b="b" t="t" l="l"/>
              <a:pathLst>
                <a:path h="5471160" w="10695940">
                  <a:moveTo>
                    <a:pt x="0" y="0"/>
                  </a:moveTo>
                  <a:lnTo>
                    <a:pt x="10695940" y="0"/>
                  </a:lnTo>
                  <a:lnTo>
                    <a:pt x="10695940" y="5471160"/>
                  </a:lnTo>
                  <a:lnTo>
                    <a:pt x="0" y="547116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7519294"/>
            <a:ext cx="8021921" cy="52336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144"/>
              </a:lnSpc>
            </a:pPr>
            <a:r>
              <a:rPr lang="en-US" b="true" sz="3700" i="true" spc="3">
                <a:solidFill>
                  <a:srgbClr val="165395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Test accuracy : 45.69%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474597" y="223266"/>
            <a:ext cx="13237569" cy="134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- Résultats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74597" y="223266"/>
            <a:ext cx="13237569" cy="13441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Vision Transformer avec Transfert Learning - Loss et Accuracy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906261" y="1662504"/>
            <a:ext cx="13607462" cy="551063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[1/10] - Train loss: 1.7996, acc: 32.46% - Val loss: 1.7474, acc: 42.86%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&gt;&gt; Nouveau meilleur modèle sauvegardé.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[2/10] - Train loss: 1.6756, acc: 36.54% - Val loss: 1.6498, acc: 40.82%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[3/10] - Train loss: 1.6311, acc: 37.12% - Val loss: 1.6581, acc: 36.73%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[4/10] - Train loss: 1.6052, acc: 37.50% - Val loss: 1.6670, acc: 40.31%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[5/10] - Train loss: 1.5948, acc: 39.41% - Val loss: 1.6410, acc: 36.22%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[6/10] - Train loss: 1.6010, acc: 38.58% - Val loss: 1.6566, acc: 36.73%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[7/10] - Train loss: 1.5631, acc: 39.35% - Val loss: 1.6127, acc: 39.80%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[8/10] - Train loss: 1.5770, acc: 38.58% - Val loss: 1.6082, acc: 42.86%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[9/10] - Train loss: 1.5687, acc: 38.84% - Val loss: 1.6251, acc: 44.90%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&gt;&gt; Nouveau meilleur modèle sauvegardé.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Epoch [10/10] - Train loss: 1.5603, acc: 39.86% - Val loss: 1.6147, acc: 46.43% </a:t>
            </a:r>
          </a:p>
          <a:p>
            <a:pPr algn="just">
              <a:lnSpc>
                <a:spcPts val="3354"/>
              </a:lnSpc>
            </a:pPr>
            <a:r>
              <a:rPr lang="en-US" sz="23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&gt;&gt; Nouveau meilleur modèle sauvegardé. Meilleure val acc: 46.43%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761712" y="7404255"/>
            <a:ext cx="13607462" cy="205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On observe que pour 10 epochs, la loss n’a pas encore convergé. Puis on pourrait améliorer:</a:t>
            </a:r>
          </a:p>
          <a:p>
            <a:pPr algn="just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Augmenter le nombre d’epoch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Trouver une base de données plus adaptée que MedMNIST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34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486612" y="951775"/>
            <a:ext cx="10591106" cy="7712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272"/>
              </a:lnSpc>
            </a:pPr>
            <a:r>
              <a:rPr lang="en-US" b="true" sz="5599" spc="5">
                <a:solidFill>
                  <a:srgbClr val="493E3A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Présentation de données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8197482" y="3573032"/>
            <a:ext cx="8235932" cy="21267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822960" indent="-274320" lvl="2">
              <a:lnSpc>
                <a:spcPts val="7522"/>
              </a:lnSpc>
              <a:buFont typeface="Arial"/>
              <a:buChar char="⚬"/>
            </a:pPr>
            <a:r>
              <a:rPr lang="en-US" sz="3600" spc="3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8 pathologies</a:t>
            </a:r>
          </a:p>
          <a:p>
            <a:pPr algn="l" marL="822960" indent="-274320" lvl="2">
              <a:lnSpc>
                <a:spcPts val="7522"/>
              </a:lnSpc>
              <a:buFont typeface="Arial"/>
              <a:buChar char="⚬"/>
            </a:pPr>
            <a:r>
              <a:rPr lang="en-US" sz="3600" spc="3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1933 images labelisées au total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0">
            <a:off x="0" y="-180826"/>
            <a:ext cx="18288000" cy="680137"/>
          </a:xfrm>
          <a:custGeom>
            <a:avLst/>
            <a:gdLst/>
            <a:ahLst/>
            <a:cxnLst/>
            <a:rect r="r" b="b" t="t" l="l"/>
            <a:pathLst>
              <a:path h="680137" w="18288000">
                <a:moveTo>
                  <a:pt x="0" y="0"/>
                </a:moveTo>
                <a:lnTo>
                  <a:pt x="18288000" y="0"/>
                </a:lnTo>
                <a:lnTo>
                  <a:pt x="18288000" y="680137"/>
                </a:lnTo>
                <a:lnTo>
                  <a:pt x="0" y="680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0" y="9677549"/>
            <a:ext cx="18288000" cy="680137"/>
          </a:xfrm>
          <a:custGeom>
            <a:avLst/>
            <a:gdLst/>
            <a:ahLst/>
            <a:cxnLst/>
            <a:rect r="r" b="b" t="t" l="l"/>
            <a:pathLst>
              <a:path h="680137" w="18288000">
                <a:moveTo>
                  <a:pt x="0" y="0"/>
                </a:moveTo>
                <a:lnTo>
                  <a:pt x="18288000" y="0"/>
                </a:lnTo>
                <a:lnTo>
                  <a:pt x="18288000" y="680137"/>
                </a:lnTo>
                <a:lnTo>
                  <a:pt x="0" y="68013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10155103" y="1471486"/>
            <a:ext cx="6938018" cy="38100"/>
            <a:chOff x="0" y="0"/>
            <a:chExt cx="9250691" cy="50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25400" y="0"/>
              <a:ext cx="9199880" cy="50800"/>
            </a:xfrm>
            <a:custGeom>
              <a:avLst/>
              <a:gdLst/>
              <a:ahLst/>
              <a:cxnLst/>
              <a:rect r="r" b="b" t="t" l="l"/>
              <a:pathLst>
                <a:path h="50800" w="9199880">
                  <a:moveTo>
                    <a:pt x="0" y="0"/>
                  </a:moveTo>
                  <a:lnTo>
                    <a:pt x="9199880" y="0"/>
                  </a:lnTo>
                  <a:lnTo>
                    <a:pt x="9199880" y="50800"/>
                  </a:lnTo>
                  <a:lnTo>
                    <a:pt x="0" y="50800"/>
                  </a:lnTo>
                  <a:close/>
                </a:path>
              </a:pathLst>
            </a:custGeom>
            <a:solidFill>
              <a:srgbClr val="6B5437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8" id="8"/>
          <p:cNvGrpSpPr/>
          <p:nvPr/>
        </p:nvGrpSpPr>
        <p:grpSpPr>
          <a:xfrm rot="0">
            <a:off x="686720" y="2502850"/>
            <a:ext cx="7510762" cy="5306087"/>
            <a:chOff x="0" y="0"/>
            <a:chExt cx="10014349" cy="707478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14331" cy="7074789"/>
            </a:xfrm>
            <a:custGeom>
              <a:avLst/>
              <a:gdLst/>
              <a:ahLst/>
              <a:cxnLst/>
              <a:rect r="r" b="b" t="t" l="l"/>
              <a:pathLst>
                <a:path h="7074789" w="10014331">
                  <a:moveTo>
                    <a:pt x="0" y="0"/>
                  </a:moveTo>
                  <a:lnTo>
                    <a:pt x="10014331" y="0"/>
                  </a:lnTo>
                  <a:lnTo>
                    <a:pt x="10014331" y="7074789"/>
                  </a:lnTo>
                  <a:lnTo>
                    <a:pt x="0" y="707478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38248" t="0" r="-38248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17669297" y="9267189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602402" y="360807"/>
            <a:ext cx="1350384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Performances ViT - CNN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550592" y="6641698"/>
            <a:ext cx="16708708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Le mécanisme d’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attention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permet certes au ViT d’être plus efficace en saisant le contexte global. Néanmoins, ViT nécéssite une 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très grande base de données d’apprentissage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550592" y="8198504"/>
            <a:ext cx="16708708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Pour une 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petite base de données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comme la notre, il reste préférable de fine-tune un modèle avancé de CNN comme </a:t>
            </a:r>
            <a:r>
              <a:rPr lang="en-US" sz="2729" spc="1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ResNet50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729" spc="1">
                <a:solidFill>
                  <a:srgbClr val="1A73C1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(83% d’accuracy) 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contre un modèle par transformers comme </a:t>
            </a:r>
            <a:r>
              <a:rPr lang="en-US" sz="2729" spc="1">
                <a:solidFill>
                  <a:srgbClr val="4280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ViT B16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</a:t>
            </a:r>
            <a:r>
              <a:rPr lang="en-US" sz="2729" spc="1">
                <a:solidFill>
                  <a:srgbClr val="428055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(48% d’accuracy)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.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35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540737" y="1317427"/>
            <a:ext cx="3403887" cy="2648279"/>
            <a:chOff x="0" y="0"/>
            <a:chExt cx="4538516" cy="353103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538472" cy="3530981"/>
            </a:xfrm>
            <a:custGeom>
              <a:avLst/>
              <a:gdLst/>
              <a:ahLst/>
              <a:cxnLst/>
              <a:rect r="r" b="b" t="t" l="l"/>
              <a:pathLst>
                <a:path h="3530981" w="4538472">
                  <a:moveTo>
                    <a:pt x="0" y="0"/>
                  </a:moveTo>
                  <a:lnTo>
                    <a:pt x="4538472" y="0"/>
                  </a:lnTo>
                  <a:lnTo>
                    <a:pt x="4538472" y="3530981"/>
                  </a:lnTo>
                  <a:lnTo>
                    <a:pt x="0" y="353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100888" t="0" r="-100889" b="-1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4136828" y="1332060"/>
            <a:ext cx="3480460" cy="2648279"/>
            <a:chOff x="0" y="0"/>
            <a:chExt cx="4640613" cy="353103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640580" cy="3530981"/>
            </a:xfrm>
            <a:custGeom>
              <a:avLst/>
              <a:gdLst/>
              <a:ahLst/>
              <a:cxnLst/>
              <a:rect r="r" b="b" t="t" l="l"/>
              <a:pathLst>
                <a:path h="3530981" w="4640580">
                  <a:moveTo>
                    <a:pt x="0" y="0"/>
                  </a:moveTo>
                  <a:lnTo>
                    <a:pt x="4640580" y="0"/>
                  </a:lnTo>
                  <a:lnTo>
                    <a:pt x="4640580" y="3530981"/>
                  </a:lnTo>
                  <a:lnTo>
                    <a:pt x="0" y="353098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7569" t="0" r="-97569" b="-1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0715669" y="4296745"/>
            <a:ext cx="3228954" cy="2987613"/>
            <a:chOff x="0" y="0"/>
            <a:chExt cx="4305272" cy="39834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4305300" cy="3983482"/>
            </a:xfrm>
            <a:custGeom>
              <a:avLst/>
              <a:gdLst/>
              <a:ahLst/>
              <a:cxnLst/>
              <a:rect r="r" b="b" t="t" l="l"/>
              <a:pathLst>
                <a:path h="3983482" w="4305300">
                  <a:moveTo>
                    <a:pt x="0" y="0"/>
                  </a:moveTo>
                  <a:lnTo>
                    <a:pt x="4305300" y="0"/>
                  </a:lnTo>
                  <a:lnTo>
                    <a:pt x="4305300" y="3983482"/>
                  </a:lnTo>
                  <a:lnTo>
                    <a:pt x="0" y="398348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268710" t="0" r="-268710" b="0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4217336" y="4296745"/>
            <a:ext cx="2943795" cy="3098505"/>
            <a:chOff x="0" y="0"/>
            <a:chExt cx="3925060" cy="413134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3925062" cy="4131310"/>
            </a:xfrm>
            <a:custGeom>
              <a:avLst/>
              <a:gdLst/>
              <a:ahLst/>
              <a:cxnLst/>
              <a:rect r="r" b="b" t="t" l="l"/>
              <a:pathLst>
                <a:path h="4131310" w="3925062">
                  <a:moveTo>
                    <a:pt x="0" y="0"/>
                  </a:moveTo>
                  <a:lnTo>
                    <a:pt x="3925062" y="0"/>
                  </a:lnTo>
                  <a:lnTo>
                    <a:pt x="3925062" y="4131310"/>
                  </a:lnTo>
                  <a:lnTo>
                    <a:pt x="0" y="41313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12561" t="0" r="-312561" b="0"/>
              </a:stretch>
            </a:blipFill>
          </p:spPr>
        </p:sp>
      </p:grpSp>
      <p:sp>
        <p:nvSpPr>
          <p:cNvPr name="TextBox 10" id="10"/>
          <p:cNvSpPr txBox="true"/>
          <p:nvPr/>
        </p:nvSpPr>
        <p:spPr>
          <a:xfrm rot="0">
            <a:off x="602402" y="360807"/>
            <a:ext cx="16767104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Remarques générales d’amélioration des performances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602402" y="1467894"/>
            <a:ext cx="8801223" cy="2050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Sensibilité à la data augmentation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(par exemple: ajout du filtre Laplacien) </a:t>
            </a:r>
          </a:p>
          <a:p>
            <a:pPr algn="just" marL="623934" indent="-207978" lvl="2">
              <a:lnSpc>
                <a:spcPts val="3930"/>
              </a:lnSpc>
            </a:pPr>
          </a:p>
          <a:p>
            <a:pPr algn="just" marL="623934" indent="-207978" lvl="2">
              <a:lnSpc>
                <a:spcPts val="3930"/>
              </a:lnSpc>
            </a:pPr>
          </a:p>
        </p:txBody>
      </p:sp>
      <p:sp>
        <p:nvSpPr>
          <p:cNvPr name="TextBox 12" id="12"/>
          <p:cNvSpPr txBox="true"/>
          <p:nvPr/>
        </p:nvSpPr>
        <p:spPr>
          <a:xfrm rot="0">
            <a:off x="421482" y="7644668"/>
            <a:ext cx="13607462" cy="10597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Retrait des classes minoritaires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pour obtenir de meilleures performances</a:t>
            </a:r>
          </a:p>
          <a:p>
            <a:pPr algn="just" marL="623934" indent="-207978" lvl="2">
              <a:lnSpc>
                <a:spcPts val="3930"/>
              </a:lnSpc>
              <a:buFont typeface="Arial"/>
              <a:buChar char="⚬"/>
            </a:pP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Trouver une base de données plus adaptée que </a:t>
            </a:r>
            <a:r>
              <a:rPr lang="en-US" sz="2729" spc="1">
                <a:solidFill>
                  <a:srgbClr val="153969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MedMNIST</a:t>
            </a:r>
            <a:r>
              <a:rPr lang="en-US" sz="2729" spc="1">
                <a:solidFill>
                  <a:srgbClr val="493E3A"/>
                </a:solidFill>
                <a:latin typeface="Roboto Condensed"/>
                <a:ea typeface="Roboto Condensed"/>
                <a:cs typeface="Roboto Condensed"/>
                <a:sym typeface="Roboto Condensed"/>
              </a:rPr>
              <a:t> pour le Transfert Learning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7585794" y="9610604"/>
            <a:ext cx="334010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36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151047" y="0"/>
            <a:ext cx="18590095" cy="9258300"/>
            <a:chOff x="0" y="0"/>
            <a:chExt cx="24786793" cy="12344400"/>
          </a:xfrm>
        </p:grpSpPr>
        <p:sp>
          <p:nvSpPr>
            <p:cNvPr name="Freeform 3" id="3"/>
            <p:cNvSpPr/>
            <p:nvPr/>
          </p:nvSpPr>
          <p:spPr>
            <a:xfrm flipH="true" flipV="false" rot="0">
              <a:off x="0" y="0"/>
              <a:ext cx="24786844" cy="12344400"/>
            </a:xfrm>
            <a:custGeom>
              <a:avLst/>
              <a:gdLst/>
              <a:ahLst/>
              <a:cxnLst/>
              <a:rect r="r" b="b" t="t" l="l"/>
              <a:pathLst>
                <a:path h="12344400" w="24786844">
                  <a:moveTo>
                    <a:pt x="24786844" y="0"/>
                  </a:moveTo>
                  <a:lnTo>
                    <a:pt x="0" y="0"/>
                  </a:lnTo>
                  <a:lnTo>
                    <a:pt x="0" y="12344400"/>
                  </a:lnTo>
                  <a:lnTo>
                    <a:pt x="24786844" y="12344400"/>
                  </a:lnTo>
                  <a:close/>
                </a:path>
              </a:pathLst>
            </a:custGeom>
            <a:blipFill>
              <a:blip r:embed="rId2"/>
              <a:stretch>
                <a:fillRect l="0" t="-16931" r="0" b="-16931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0" y="8819773"/>
            <a:ext cx="18288000" cy="1467227"/>
          </a:xfrm>
          <a:custGeom>
            <a:avLst/>
            <a:gdLst/>
            <a:ahLst/>
            <a:cxnLst/>
            <a:rect r="r" b="b" t="t" l="l"/>
            <a:pathLst>
              <a:path h="1467227" w="18288000">
                <a:moveTo>
                  <a:pt x="0" y="0"/>
                </a:moveTo>
                <a:lnTo>
                  <a:pt x="18288000" y="0"/>
                </a:lnTo>
                <a:lnTo>
                  <a:pt x="18288000" y="1467227"/>
                </a:lnTo>
                <a:lnTo>
                  <a:pt x="0" y="146722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2161760"/>
            <a:ext cx="8115300" cy="23033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9233"/>
              </a:lnSpc>
            </a:pPr>
            <a:r>
              <a:rPr lang="en-US" b="true" sz="8244" i="true" spc="8">
                <a:solidFill>
                  <a:srgbClr val="FBF5E9"/>
                </a:solidFill>
                <a:latin typeface="Droid Serif Bold Italics"/>
                <a:ea typeface="Droid Serif Bold Italics"/>
                <a:cs typeface="Droid Serif Bold Italics"/>
                <a:sym typeface="Droid Serif Bold Italics"/>
              </a:rPr>
              <a:t>Merci pour votre attention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330049" y="2500029"/>
            <a:ext cx="538391" cy="536433"/>
          </a:xfrm>
          <a:custGeom>
            <a:avLst/>
            <a:gdLst/>
            <a:ahLst/>
            <a:cxnLst/>
            <a:rect r="r" b="b" t="t" l="l"/>
            <a:pathLst>
              <a:path h="536433" w="538391">
                <a:moveTo>
                  <a:pt x="0" y="0"/>
                </a:moveTo>
                <a:lnTo>
                  <a:pt x="538391" y="0"/>
                </a:lnTo>
                <a:lnTo>
                  <a:pt x="538391" y="536433"/>
                </a:lnTo>
                <a:lnTo>
                  <a:pt x="0" y="536433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-182" r="0" b="-182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9144000" y="426414"/>
            <a:ext cx="9144000" cy="9258300"/>
            <a:chOff x="0" y="0"/>
            <a:chExt cx="12192000" cy="1234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2192000" cy="12344400"/>
            </a:xfrm>
            <a:custGeom>
              <a:avLst/>
              <a:gdLst/>
              <a:ahLst/>
              <a:cxnLst/>
              <a:rect r="r" b="b" t="t" l="l"/>
              <a:pathLst>
                <a:path h="12344400" w="12192000">
                  <a:moveTo>
                    <a:pt x="0" y="0"/>
                  </a:moveTo>
                  <a:lnTo>
                    <a:pt x="12192000" y="0"/>
                  </a:lnTo>
                  <a:lnTo>
                    <a:pt x="12192000" y="12344400"/>
                  </a:lnTo>
                  <a:lnTo>
                    <a:pt x="0" y="12344400"/>
                  </a:lnTo>
                  <a:close/>
                </a:path>
              </a:pathLst>
            </a:custGeom>
            <a:blipFill>
              <a:blip r:embed="rId2"/>
              <a:stretch>
                <a:fillRect l="0" t="-24074" r="0" b="-24074"/>
              </a:stretch>
            </a:blipFill>
          </p:spPr>
        </p:sp>
      </p:grpSp>
      <p:sp>
        <p:nvSpPr>
          <p:cNvPr name="Freeform 4" id="4"/>
          <p:cNvSpPr/>
          <p:nvPr/>
        </p:nvSpPr>
        <p:spPr>
          <a:xfrm flipH="false" flipV="false" rot="0">
            <a:off x="891187" y="1203071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4999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080358" y="1392243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510318" y="1736623"/>
            <a:ext cx="5254567" cy="5834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99"/>
              </a:lnSpc>
            </a:pPr>
            <a:r>
              <a:rPr lang="en-US" sz="3999" b="true">
                <a:solidFill>
                  <a:srgbClr val="493E3A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CNN</a:t>
            </a:r>
          </a:p>
        </p:txBody>
      </p:sp>
      <p:sp>
        <p:nvSpPr>
          <p:cNvPr name="Freeform 7" id="7"/>
          <p:cNvSpPr/>
          <p:nvPr/>
        </p:nvSpPr>
        <p:spPr>
          <a:xfrm flipH="false" flipV="false" rot="0">
            <a:off x="891187" y="3920129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080358" y="4109301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3510318" y="4267057"/>
            <a:ext cx="3887104" cy="1127853"/>
          </a:xfrm>
          <a:custGeom>
            <a:avLst/>
            <a:gdLst/>
            <a:ahLst/>
            <a:cxnLst/>
            <a:rect r="r" b="b" t="t" l="l"/>
            <a:pathLst>
              <a:path h="1127853" w="3887104">
                <a:moveTo>
                  <a:pt x="0" y="0"/>
                </a:moveTo>
                <a:lnTo>
                  <a:pt x="3887104" y="0"/>
                </a:lnTo>
                <a:lnTo>
                  <a:pt x="3887104" y="1127853"/>
                </a:lnTo>
                <a:lnTo>
                  <a:pt x="0" y="112785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891187" y="6633571"/>
            <a:ext cx="1821708" cy="1821708"/>
          </a:xfrm>
          <a:custGeom>
            <a:avLst/>
            <a:gdLst/>
            <a:ahLst/>
            <a:cxnLst/>
            <a:rect r="r" b="b" t="t" l="l"/>
            <a:pathLst>
              <a:path h="1821708" w="1821708">
                <a:moveTo>
                  <a:pt x="0" y="0"/>
                </a:moveTo>
                <a:lnTo>
                  <a:pt x="1821708" y="0"/>
                </a:lnTo>
                <a:lnTo>
                  <a:pt x="1821708" y="1821708"/>
                </a:lnTo>
                <a:lnTo>
                  <a:pt x="0" y="182170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alphaModFix amt="44999"/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080358" y="6822742"/>
            <a:ext cx="1443365" cy="1443365"/>
          </a:xfrm>
          <a:custGeom>
            <a:avLst/>
            <a:gdLst/>
            <a:ahLst/>
            <a:cxnLst/>
            <a:rect r="r" b="b" t="t" l="l"/>
            <a:pathLst>
              <a:path h="1443365" w="1443365">
                <a:moveTo>
                  <a:pt x="0" y="0"/>
                </a:moveTo>
                <a:lnTo>
                  <a:pt x="1443365" y="0"/>
                </a:lnTo>
                <a:lnTo>
                  <a:pt x="1443365" y="1443365"/>
                </a:lnTo>
                <a:lnTo>
                  <a:pt x="0" y="144336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2" id="12"/>
          <p:cNvSpPr txBox="true"/>
          <p:nvPr/>
        </p:nvSpPr>
        <p:spPr>
          <a:xfrm rot="0">
            <a:off x="3510318" y="4043584"/>
            <a:ext cx="973773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2A2E3A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VIT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3510318" y="7109450"/>
            <a:ext cx="2434590" cy="736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598"/>
              </a:lnSpc>
            </a:pPr>
            <a:r>
              <a:rPr lang="en-US" sz="3999" b="true">
                <a:solidFill>
                  <a:srgbClr val="493E3A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Conclusion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314467" y="1573223"/>
            <a:ext cx="97514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1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1314467" y="4288473"/>
            <a:ext cx="97514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2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1314467" y="7003722"/>
            <a:ext cx="975148" cy="9671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80"/>
              </a:lnSpc>
            </a:pPr>
            <a:r>
              <a:rPr lang="en-US" sz="5599">
                <a:solidFill>
                  <a:srgbClr val="FFFFFF"/>
                </a:solidFill>
                <a:latin typeface="Klein"/>
                <a:ea typeface="Klein"/>
                <a:cs typeface="Klein"/>
                <a:sym typeface="Klein"/>
              </a:rPr>
              <a:t>3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3235284" y="174879"/>
            <a:ext cx="3341474" cy="7429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78"/>
              </a:lnSpc>
            </a:pPr>
            <a:r>
              <a:rPr lang="en-US" sz="4898" b="true">
                <a:solidFill>
                  <a:srgbClr val="A68A69"/>
                </a:solidFill>
                <a:latin typeface="Comic Sans Bold"/>
                <a:ea typeface="Comic Sans Bold"/>
                <a:cs typeface="Comic Sans Bold"/>
                <a:sym typeface="Comic Sans Bold"/>
              </a:rPr>
              <a:t>Sommaire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2498671" y="4341495"/>
            <a:ext cx="13290658" cy="16802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18"/>
              </a:lnSpc>
            </a:pPr>
            <a:r>
              <a:rPr lang="en-US" sz="5998" spc="5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Convolutional Neural Network (CNN)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3351443" y="1816577"/>
            <a:ext cx="10958606" cy="4451934"/>
            <a:chOff x="0" y="0"/>
            <a:chExt cx="14611475" cy="593591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4611477" cy="5935853"/>
            </a:xfrm>
            <a:custGeom>
              <a:avLst/>
              <a:gdLst/>
              <a:ahLst/>
              <a:cxnLst/>
              <a:rect r="r" b="b" t="t" l="l"/>
              <a:pathLst>
                <a:path h="5935853" w="14611477">
                  <a:moveTo>
                    <a:pt x="0" y="0"/>
                  </a:moveTo>
                  <a:lnTo>
                    <a:pt x="14611477" y="0"/>
                  </a:lnTo>
                  <a:lnTo>
                    <a:pt x="14611477" y="5935853"/>
                  </a:lnTo>
                  <a:lnTo>
                    <a:pt x="0" y="5935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39" r="0" b="-40"/>
              </a:stretch>
            </a:blipFill>
          </p:spPr>
        </p:sp>
      </p:grpSp>
      <p:sp>
        <p:nvSpPr>
          <p:cNvPr name="TextBox 4" id="4"/>
          <p:cNvSpPr txBox="true"/>
          <p:nvPr/>
        </p:nvSpPr>
        <p:spPr>
          <a:xfrm rot="0">
            <a:off x="1028700" y="6054901"/>
            <a:ext cx="14362938" cy="3377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281"/>
              </a:lnSpc>
            </a:pPr>
          </a:p>
          <a:p>
            <a:pPr algn="just">
              <a:lnSpc>
                <a:spcPts val="4281"/>
              </a:lnSpc>
            </a:pP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Chaque bloc contient :</a:t>
            </a:r>
          </a:p>
          <a:p>
            <a:pPr algn="just" marL="509636" indent="-169879" lvl="2">
              <a:lnSpc>
                <a:spcPts val="4281"/>
              </a:lnSpc>
              <a:buFont typeface="Arial"/>
              <a:buChar char="⚬"/>
            </a:pP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2 couches de convolution</a:t>
            </a:r>
          </a:p>
          <a:p>
            <a:pPr algn="just" marL="509636" indent="-169879" lvl="2">
              <a:lnSpc>
                <a:spcPts val="4281"/>
              </a:lnSpc>
              <a:buFont typeface="Arial"/>
              <a:buChar char="⚬"/>
            </a:pP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Chaque couche est suivie d’une fonction d’activation </a:t>
            </a:r>
            <a:r>
              <a:rPr lang="en-US" b="true" sz="222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ReLU</a:t>
            </a: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et d’une </a:t>
            </a:r>
            <a:r>
              <a:rPr lang="en-US" b="true" sz="222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batch normalisation</a:t>
            </a:r>
          </a:p>
          <a:p>
            <a:pPr algn="just" marL="509636" indent="-169879" lvl="2">
              <a:lnSpc>
                <a:spcPts val="4281"/>
              </a:lnSpc>
              <a:buFont typeface="Arial"/>
              <a:buChar char="⚬"/>
            </a:pP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À la fin de chaque bloc, un </a:t>
            </a:r>
            <a:r>
              <a:rPr lang="en-US" b="true" sz="222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max pooling</a:t>
            </a: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est appliqué pour réduire la dimension spatiale</a:t>
            </a:r>
          </a:p>
          <a:p>
            <a:pPr algn="just" marL="509636" indent="-169879" lvl="2">
              <a:lnSpc>
                <a:spcPts val="4281"/>
              </a:lnSpc>
              <a:buFont typeface="Arial"/>
              <a:buChar char="⚬"/>
            </a:pP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Une couche </a:t>
            </a:r>
            <a:r>
              <a:rPr lang="en-US" b="true" sz="222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Fully Connected</a:t>
            </a:r>
            <a:r>
              <a:rPr lang="en-US" sz="2229" spc="2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pour faire la classification finale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474597" y="218559"/>
            <a:ext cx="13290658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Convolutional Neural Network (CNN)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-132530" y="1118914"/>
            <a:ext cx="9672124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32"/>
              </a:lnSpc>
            </a:pPr>
            <a:r>
              <a:rPr lang="en-US" b="true" sz="3600" spc="3" u="sng">
                <a:solidFill>
                  <a:srgbClr val="1539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Architecture</a:t>
            </a:r>
            <a:r>
              <a:rPr lang="en-US" sz="3600" spc="3">
                <a:solidFill>
                  <a:srgbClr val="153969"/>
                </a:solidFill>
                <a:latin typeface="Droid Serif"/>
                <a:ea typeface="Droid Serif"/>
                <a:cs typeface="Droid Serif"/>
                <a:sym typeface="Droid Serif"/>
              </a:rPr>
              <a:t> (3 blocs convolutionnels)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4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376842" y="523930"/>
            <a:ext cx="6787347" cy="9433756"/>
            <a:chOff x="0" y="0"/>
            <a:chExt cx="9049796" cy="1257834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49766" cy="12578334"/>
            </a:xfrm>
            <a:custGeom>
              <a:avLst/>
              <a:gdLst/>
              <a:ahLst/>
              <a:cxnLst/>
              <a:rect r="r" b="b" t="t" l="l"/>
              <a:pathLst>
                <a:path h="12578334" w="9049766">
                  <a:moveTo>
                    <a:pt x="0" y="0"/>
                  </a:moveTo>
                  <a:lnTo>
                    <a:pt x="9049766" y="0"/>
                  </a:lnTo>
                  <a:lnTo>
                    <a:pt x="9049766" y="12578334"/>
                  </a:lnTo>
                  <a:lnTo>
                    <a:pt x="0" y="1257833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654" r="0" b="-65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1029145" y="1692394"/>
            <a:ext cx="1145175" cy="838431"/>
            <a:chOff x="0" y="0"/>
            <a:chExt cx="1526900" cy="111790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526921" cy="1117854"/>
            </a:xfrm>
            <a:custGeom>
              <a:avLst/>
              <a:gdLst/>
              <a:ahLst/>
              <a:cxnLst/>
              <a:rect r="r" b="b" t="t" l="l"/>
              <a:pathLst>
                <a:path h="1117854" w="1526921">
                  <a:moveTo>
                    <a:pt x="0" y="0"/>
                  </a:moveTo>
                  <a:lnTo>
                    <a:pt x="1526921" y="0"/>
                  </a:lnTo>
                  <a:lnTo>
                    <a:pt x="1526921" y="1117854"/>
                  </a:lnTo>
                  <a:lnTo>
                    <a:pt x="0" y="111785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1" b="-4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1191595" y="3792959"/>
            <a:ext cx="845751" cy="912562"/>
            <a:chOff x="0" y="0"/>
            <a:chExt cx="1127668" cy="12167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127633" cy="1216787"/>
            </a:xfrm>
            <a:custGeom>
              <a:avLst/>
              <a:gdLst/>
              <a:ahLst/>
              <a:cxnLst/>
              <a:rect r="r" b="b" t="t" l="l"/>
              <a:pathLst>
                <a:path h="1216787" w="1127633">
                  <a:moveTo>
                    <a:pt x="0" y="0"/>
                  </a:moveTo>
                  <a:lnTo>
                    <a:pt x="1127633" y="0"/>
                  </a:lnTo>
                  <a:lnTo>
                    <a:pt x="1127633" y="1216787"/>
                  </a:lnTo>
                  <a:lnTo>
                    <a:pt x="0" y="121678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0" t="-20561" r="-3" b="-20558"/>
              </a:stretch>
            </a:blipFill>
          </p:spPr>
        </p:sp>
      </p:grpSp>
      <p:grpSp>
        <p:nvGrpSpPr>
          <p:cNvPr name="Group 8" id="8"/>
          <p:cNvGrpSpPr/>
          <p:nvPr/>
        </p:nvGrpSpPr>
        <p:grpSpPr>
          <a:xfrm rot="0">
            <a:off x="11029145" y="2619506"/>
            <a:ext cx="1145175" cy="763450"/>
            <a:chOff x="0" y="0"/>
            <a:chExt cx="1526900" cy="1017933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526921" cy="1017905"/>
            </a:xfrm>
            <a:custGeom>
              <a:avLst/>
              <a:gdLst/>
              <a:ahLst/>
              <a:cxnLst/>
              <a:rect r="r" b="b" t="t" l="l"/>
              <a:pathLst>
                <a:path h="1017905" w="1526921">
                  <a:moveTo>
                    <a:pt x="0" y="0"/>
                  </a:moveTo>
                  <a:lnTo>
                    <a:pt x="1526921" y="0"/>
                  </a:lnTo>
                  <a:lnTo>
                    <a:pt x="1526921" y="1017905"/>
                  </a:lnTo>
                  <a:lnTo>
                    <a:pt x="0" y="10179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0" t="-135" r="1" b="-138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1091341" y="6536437"/>
            <a:ext cx="1020784" cy="816627"/>
            <a:chOff x="0" y="0"/>
            <a:chExt cx="1361045" cy="1088836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61059" cy="1088898"/>
            </a:xfrm>
            <a:custGeom>
              <a:avLst/>
              <a:gdLst/>
              <a:ahLst/>
              <a:cxnLst/>
              <a:rect r="r" b="b" t="t" l="l"/>
              <a:pathLst>
                <a:path h="1088898" w="1361059">
                  <a:moveTo>
                    <a:pt x="0" y="0"/>
                  </a:moveTo>
                  <a:lnTo>
                    <a:pt x="1361059" y="0"/>
                  </a:lnTo>
                  <a:lnTo>
                    <a:pt x="1361059" y="1088898"/>
                  </a:lnTo>
                  <a:lnTo>
                    <a:pt x="0" y="108889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l="0" t="-65" r="1" b="-59"/>
              </a:stretch>
            </a:blipFill>
          </p:spPr>
        </p:sp>
      </p:grpSp>
      <p:grpSp>
        <p:nvGrpSpPr>
          <p:cNvPr name="Group 12" id="12"/>
          <p:cNvGrpSpPr/>
          <p:nvPr/>
        </p:nvGrpSpPr>
        <p:grpSpPr>
          <a:xfrm rot="0">
            <a:off x="11039979" y="7479855"/>
            <a:ext cx="1054804" cy="789472"/>
            <a:chOff x="0" y="0"/>
            <a:chExt cx="1406405" cy="1052629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406398" cy="1052576"/>
            </a:xfrm>
            <a:custGeom>
              <a:avLst/>
              <a:gdLst/>
              <a:ahLst/>
              <a:cxnLst/>
              <a:rect r="r" b="b" t="t" l="l"/>
              <a:pathLst>
                <a:path h="1052576" w="1406398">
                  <a:moveTo>
                    <a:pt x="0" y="0"/>
                  </a:moveTo>
                  <a:lnTo>
                    <a:pt x="1406398" y="0"/>
                  </a:lnTo>
                  <a:lnTo>
                    <a:pt x="1406398" y="1052576"/>
                  </a:lnTo>
                  <a:lnTo>
                    <a:pt x="0" y="1052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0" t="-275" r="0" b="-28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1094746" y="8690537"/>
            <a:ext cx="1079574" cy="809680"/>
            <a:chOff x="0" y="0"/>
            <a:chExt cx="1439432" cy="107957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1439418" cy="1079627"/>
            </a:xfrm>
            <a:custGeom>
              <a:avLst/>
              <a:gdLst/>
              <a:ahLst/>
              <a:cxnLst/>
              <a:rect r="r" b="b" t="t" l="l"/>
              <a:pathLst>
                <a:path h="1079627" w="1439418">
                  <a:moveTo>
                    <a:pt x="0" y="0"/>
                  </a:moveTo>
                  <a:lnTo>
                    <a:pt x="1439418" y="0"/>
                  </a:lnTo>
                  <a:lnTo>
                    <a:pt x="1439418" y="1079627"/>
                  </a:lnTo>
                  <a:lnTo>
                    <a:pt x="0" y="10796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l="0" t="0" r="0" b="4"/>
              </a:stretch>
            </a:blipFill>
          </p:spPr>
        </p:sp>
      </p:grpSp>
      <p:sp>
        <p:nvSpPr>
          <p:cNvPr name="TextBox 16" id="16"/>
          <p:cNvSpPr txBox="true"/>
          <p:nvPr/>
        </p:nvSpPr>
        <p:spPr>
          <a:xfrm rot="0">
            <a:off x="811877" y="1569204"/>
            <a:ext cx="14057315" cy="1040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930"/>
              </a:lnSpc>
            </a:pPr>
            <a:r>
              <a:rPr lang="en-US" b="true" sz="2729" spc="1">
                <a:solidFill>
                  <a:srgbClr val="165395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Taille du dataset:</a:t>
            </a:r>
            <a:r>
              <a:rPr lang="en-US" sz="2729" spc="1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 1333 images non labelisées</a:t>
            </a:r>
          </a:p>
          <a:p>
            <a:pPr algn="just">
              <a:lnSpc>
                <a:spcPts val="3930"/>
              </a:lnSpc>
            </a:pPr>
          </a:p>
        </p:txBody>
      </p:sp>
      <p:sp>
        <p:nvSpPr>
          <p:cNvPr name="TextBox 17" id="17"/>
          <p:cNvSpPr txBox="true"/>
          <p:nvPr/>
        </p:nvSpPr>
        <p:spPr>
          <a:xfrm rot="0">
            <a:off x="474597" y="218559"/>
            <a:ext cx="9471371" cy="66789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376"/>
              </a:lnSpc>
            </a:pPr>
            <a:r>
              <a:rPr lang="en-US" sz="4800" spc="4">
                <a:solidFill>
                  <a:srgbClr val="493E3A"/>
                </a:solidFill>
                <a:latin typeface="Droid Serif"/>
                <a:ea typeface="Droid Serif"/>
                <a:cs typeface="Droid Serif"/>
                <a:sym typeface="Droid Serif"/>
              </a:rPr>
              <a:t>Self-Supervised Learning (SSL)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028700" y="2858200"/>
            <a:ext cx="3405981" cy="52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836" i="true" spc="3">
                <a:solidFill>
                  <a:srgbClr val="153969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1) Pretext Task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07947" y="5424488"/>
            <a:ext cx="5379275" cy="5247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97"/>
              </a:lnSpc>
            </a:pPr>
            <a:r>
              <a:rPr lang="en-US" sz="3836" i="true" spc="3">
                <a:solidFill>
                  <a:srgbClr val="153969"/>
                </a:solidFill>
                <a:latin typeface="Droid Serif Italics"/>
                <a:ea typeface="Droid Serif Italics"/>
                <a:cs typeface="Droid Serif Italics"/>
                <a:sym typeface="Droid Serif Italics"/>
              </a:rPr>
              <a:t>2) Downstream Task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26776" y="3831059"/>
            <a:ext cx="8798286" cy="88976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584"/>
              </a:lnSpc>
            </a:pPr>
            <a:r>
              <a:rPr lang="en-US" sz="3200" spc="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→ Apprendre les features à partir des images non labelisées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028700" y="6396919"/>
            <a:ext cx="6895465" cy="44208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84"/>
              </a:lnSpc>
            </a:pPr>
            <a:r>
              <a:rPr lang="en-US" sz="3200" spc="3">
                <a:solidFill>
                  <a:srgbClr val="000000"/>
                </a:solidFill>
                <a:latin typeface="Comfortaa"/>
                <a:ea typeface="Comfortaa"/>
                <a:cs typeface="Comfortaa"/>
                <a:sym typeface="Comfortaa"/>
              </a:rPr>
              <a:t>→ Classification des pathologies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5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BF5E9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759850" y="1798834"/>
            <a:ext cx="6054389" cy="2228922"/>
            <a:chOff x="0" y="0"/>
            <a:chExt cx="8072519" cy="2971896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072501" cy="2971927"/>
            </a:xfrm>
            <a:custGeom>
              <a:avLst/>
              <a:gdLst/>
              <a:ahLst/>
              <a:cxnLst/>
              <a:rect r="r" b="b" t="t" l="l"/>
              <a:pathLst>
                <a:path h="2971927" w="8072501">
                  <a:moveTo>
                    <a:pt x="0" y="0"/>
                  </a:moveTo>
                  <a:lnTo>
                    <a:pt x="8072501" y="0"/>
                  </a:lnTo>
                  <a:lnTo>
                    <a:pt x="8072501" y="2971927"/>
                  </a:lnTo>
                  <a:lnTo>
                    <a:pt x="0" y="29719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4595" r="0" b="-214594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10710451" y="4675769"/>
            <a:ext cx="6153187" cy="2232230"/>
            <a:chOff x="0" y="0"/>
            <a:chExt cx="8204249" cy="2976307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204200" cy="2976245"/>
            </a:xfrm>
            <a:custGeom>
              <a:avLst/>
              <a:gdLst/>
              <a:ahLst/>
              <a:cxnLst/>
              <a:rect r="r" b="b" t="t" l="l"/>
              <a:pathLst>
                <a:path h="2976245" w="8204200">
                  <a:moveTo>
                    <a:pt x="0" y="0"/>
                  </a:moveTo>
                  <a:lnTo>
                    <a:pt x="8204200" y="0"/>
                  </a:lnTo>
                  <a:lnTo>
                    <a:pt x="8204200" y="2976245"/>
                  </a:lnTo>
                  <a:lnTo>
                    <a:pt x="0" y="297624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-218521" r="0" b="-218523"/>
              </a:stretch>
            </a:blipFill>
          </p:spPr>
        </p:sp>
      </p:grpSp>
      <p:grpSp>
        <p:nvGrpSpPr>
          <p:cNvPr name="Group 6" id="6"/>
          <p:cNvGrpSpPr/>
          <p:nvPr/>
        </p:nvGrpSpPr>
        <p:grpSpPr>
          <a:xfrm rot="0">
            <a:off x="1589161" y="2033740"/>
            <a:ext cx="6830118" cy="5336688"/>
            <a:chOff x="0" y="0"/>
            <a:chExt cx="9106824" cy="7115584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9106789" cy="7115556"/>
            </a:xfrm>
            <a:custGeom>
              <a:avLst/>
              <a:gdLst/>
              <a:ahLst/>
              <a:cxnLst/>
              <a:rect r="r" b="b" t="t" l="l"/>
              <a:pathLst>
                <a:path h="7115556" w="9106789">
                  <a:moveTo>
                    <a:pt x="0" y="0"/>
                  </a:moveTo>
                  <a:lnTo>
                    <a:pt x="9106789" y="0"/>
                  </a:lnTo>
                  <a:lnTo>
                    <a:pt x="9106789" y="7115556"/>
                  </a:lnTo>
                  <a:lnTo>
                    <a:pt x="0" y="71155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01" t="0" r="-1702" b="0"/>
              </a:stretch>
            </a:blipFill>
          </p:spPr>
        </p:sp>
      </p:grpSp>
      <p:sp>
        <p:nvSpPr>
          <p:cNvPr name="TextBox 8" id="8"/>
          <p:cNvSpPr txBox="true"/>
          <p:nvPr/>
        </p:nvSpPr>
        <p:spPr>
          <a:xfrm rot="0">
            <a:off x="787781" y="1005134"/>
            <a:ext cx="14057315" cy="6125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692513" indent="-230838" lvl="2">
              <a:lnSpc>
                <a:spcPts val="4362"/>
              </a:lnSpc>
              <a:buFont typeface="Arial"/>
              <a:buChar char="⚬"/>
            </a:pPr>
            <a:r>
              <a:rPr lang="en-US" b="true" sz="3029" spc="2">
                <a:solidFill>
                  <a:srgbClr val="6B5437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Phase d’entrainement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26352" y="291330"/>
            <a:ext cx="9904936" cy="503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032"/>
              </a:lnSpc>
            </a:pPr>
            <a:r>
              <a:rPr lang="en-US" b="true" sz="3600" spc="3">
                <a:solidFill>
                  <a:srgbClr val="A68A69"/>
                </a:solidFill>
                <a:latin typeface="Droid Serif Bold"/>
                <a:ea typeface="Droid Serif Bold"/>
                <a:cs typeface="Droid Serif Bold"/>
                <a:sym typeface="Droid Serif Bold"/>
              </a:rPr>
              <a:t>Tâche de prétexte 1 : Colorization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498581" y="7425722"/>
            <a:ext cx="6486962" cy="927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Évolution de la perte d’entraînement sur 50 époques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0772338" y="7403299"/>
            <a:ext cx="6486962" cy="993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5"/>
              </a:lnSpc>
            </a:pPr>
            <a:r>
              <a:rPr lang="en-US" b="true" sz="2499" spc="2">
                <a:solidFill>
                  <a:srgbClr val="153969"/>
                </a:solidFill>
                <a:latin typeface="Comfortaa Bold"/>
                <a:ea typeface="Comfortaa Bold"/>
                <a:cs typeface="Comfortaa Bold"/>
                <a:sym typeface="Comfortaa Bold"/>
              </a:rPr>
              <a:t>Résultats de la tâche de prétexte de colorization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7669297" y="9610604"/>
            <a:ext cx="167005" cy="5054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39"/>
              </a:lnSpc>
            </a:pPr>
            <a:r>
              <a:rPr lang="en-US" sz="2599" b="true">
                <a:solidFill>
                  <a:srgbClr val="000000"/>
                </a:solidFill>
                <a:latin typeface="Roboto Bold"/>
                <a:ea typeface="Roboto Bold"/>
                <a:cs typeface="Roboto Bold"/>
                <a:sym typeface="Roboto Bold"/>
              </a:rPr>
              <a:t>6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DAG7ljRUhCI</dc:identifier>
  <dcterms:modified xsi:type="dcterms:W3CDTF">2011-08-01T06:04:30Z</dcterms:modified>
  <cp:revision>1</cp:revision>
  <dc:title>Oralyze-ppt.ai.pptx</dc:title>
</cp:coreProperties>
</file>